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60" r:id="rId3"/>
  </p:sldMasterIdLst>
  <p:notesMasterIdLst>
    <p:notesMasterId r:id="rId19"/>
  </p:notesMasterIdLst>
  <p:sldIdLst>
    <p:sldId id="283" r:id="rId4"/>
    <p:sldId id="295" r:id="rId5"/>
    <p:sldId id="293" r:id="rId6"/>
    <p:sldId id="292" r:id="rId7"/>
    <p:sldId id="261" r:id="rId8"/>
    <p:sldId id="307" r:id="rId9"/>
    <p:sldId id="304" r:id="rId10"/>
    <p:sldId id="297" r:id="rId11"/>
    <p:sldId id="298" r:id="rId12"/>
    <p:sldId id="301" r:id="rId13"/>
    <p:sldId id="308" r:id="rId14"/>
    <p:sldId id="271" r:id="rId15"/>
    <p:sldId id="262" r:id="rId16"/>
    <p:sldId id="305" r:id="rId17"/>
    <p:sldId id="306" r:id="rId18"/>
  </p:sldIdLst>
  <p:sldSz cx="9144000" cy="6858000" type="screen4x3"/>
  <p:notesSz cx="6858000" cy="9945688"/>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3216">
          <p15:clr>
            <a:srgbClr val="A4A3A4"/>
          </p15:clr>
        </p15:guide>
        <p15:guide id="2" pos="156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99"/>
    <a:srgbClr val="4D4D4D"/>
    <a:srgbClr val="99CCFF"/>
    <a:srgbClr val="FFFFCC"/>
    <a:srgbClr val="CCECFF"/>
    <a:srgbClr val="FF7C80"/>
    <a:srgbClr val="66FFCC"/>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17" autoAdjust="0"/>
    <p:restoredTop sz="94660" autoAdjust="0"/>
  </p:normalViewPr>
  <p:slideViewPr>
    <p:cSldViewPr>
      <p:cViewPr>
        <p:scale>
          <a:sx n="55" d="100"/>
          <a:sy n="55" d="100"/>
        </p:scale>
        <p:origin x="1310" y="-14"/>
      </p:cViewPr>
      <p:guideLst>
        <p:guide orient="horz" pos="3216"/>
        <p:guide pos="1565"/>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3" Type="http://schemas.openxmlformats.org/officeDocument/2006/relationships/slide" Target="slides/slide8.xml"/><Relationship Id="rId7" Type="http://schemas.openxmlformats.org/officeDocument/2006/relationships/slide" Target="slides/slide13.xml"/><Relationship Id="rId2" Type="http://schemas.openxmlformats.org/officeDocument/2006/relationships/slide" Target="slides/slide6.xml"/><Relationship Id="rId1" Type="http://schemas.openxmlformats.org/officeDocument/2006/relationships/slide" Target="slides/slide5.xml"/><Relationship Id="rId6" Type="http://schemas.openxmlformats.org/officeDocument/2006/relationships/slide" Target="slides/slide11.xml"/><Relationship Id="rId5" Type="http://schemas.openxmlformats.org/officeDocument/2006/relationships/slide" Target="slides/slide10.xml"/><Relationship Id="rId4" Type="http://schemas.openxmlformats.org/officeDocument/2006/relationships/slide" Target="slides/slide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1" y="0"/>
            <a:ext cx="2972016" cy="496644"/>
          </a:xfrm>
          <a:prstGeom prst="rect">
            <a:avLst/>
          </a:prstGeom>
          <a:noFill/>
          <a:ln w="9525">
            <a:noFill/>
            <a:miter lim="800000"/>
            <a:headEnd/>
            <a:tailEnd/>
          </a:ln>
          <a:effectLst/>
        </p:spPr>
        <p:txBody>
          <a:bodyPr vert="horz" wrap="square" lIns="92702" tIns="46351" rIns="92702" bIns="46351" numCol="1" anchor="t" anchorCtr="0" compatLnSpc="1">
            <a:prstTxWarp prst="textNoShape">
              <a:avLst/>
            </a:prstTxWarp>
          </a:bodyPr>
          <a:lstStyle>
            <a:lvl1pPr>
              <a:defRPr sz="1200"/>
            </a:lvl1pPr>
          </a:lstStyle>
          <a:p>
            <a:pPr>
              <a:defRPr/>
            </a:pPr>
            <a:endParaRPr lang="de-DE" dirty="0"/>
          </a:p>
        </p:txBody>
      </p:sp>
      <p:sp>
        <p:nvSpPr>
          <p:cNvPr id="21507" name="Rectangle 3"/>
          <p:cNvSpPr>
            <a:spLocks noGrp="1" noChangeArrowheads="1"/>
          </p:cNvSpPr>
          <p:nvPr>
            <p:ph type="dt" idx="1"/>
          </p:nvPr>
        </p:nvSpPr>
        <p:spPr bwMode="auto">
          <a:xfrm>
            <a:off x="3884364" y="0"/>
            <a:ext cx="2972016" cy="496644"/>
          </a:xfrm>
          <a:prstGeom prst="rect">
            <a:avLst/>
          </a:prstGeom>
          <a:noFill/>
          <a:ln w="9525">
            <a:noFill/>
            <a:miter lim="800000"/>
            <a:headEnd/>
            <a:tailEnd/>
          </a:ln>
          <a:effectLst/>
        </p:spPr>
        <p:txBody>
          <a:bodyPr vert="horz" wrap="square" lIns="92702" tIns="46351" rIns="92702" bIns="46351" numCol="1" anchor="t" anchorCtr="0" compatLnSpc="1">
            <a:prstTxWarp prst="textNoShape">
              <a:avLst/>
            </a:prstTxWarp>
          </a:bodyPr>
          <a:lstStyle>
            <a:lvl1pPr algn="r">
              <a:defRPr sz="1200"/>
            </a:lvl1pPr>
          </a:lstStyle>
          <a:p>
            <a:pPr>
              <a:defRPr/>
            </a:pPr>
            <a:endParaRPr lang="de-DE" dirty="0"/>
          </a:p>
        </p:txBody>
      </p:sp>
      <p:sp>
        <p:nvSpPr>
          <p:cNvPr id="17412" name="Rectangle 4"/>
          <p:cNvSpPr>
            <a:spLocks noGrp="1" noRot="1" noChangeAspect="1" noChangeArrowheads="1" noTextEdit="1"/>
          </p:cNvSpPr>
          <p:nvPr>
            <p:ph type="sldImg" idx="2"/>
          </p:nvPr>
        </p:nvSpPr>
        <p:spPr bwMode="auto">
          <a:xfrm>
            <a:off x="941388" y="746125"/>
            <a:ext cx="4975225" cy="3730625"/>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85477" y="4724523"/>
            <a:ext cx="5487048" cy="4474598"/>
          </a:xfrm>
          <a:prstGeom prst="rect">
            <a:avLst/>
          </a:prstGeom>
          <a:noFill/>
          <a:ln w="9525">
            <a:noFill/>
            <a:miter lim="800000"/>
            <a:headEnd/>
            <a:tailEnd/>
          </a:ln>
          <a:effectLst/>
        </p:spPr>
        <p:txBody>
          <a:bodyPr vert="horz" wrap="square" lIns="92702" tIns="46351" rIns="92702" bIns="46351"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21510" name="Rectangle 6"/>
          <p:cNvSpPr>
            <a:spLocks noGrp="1" noChangeArrowheads="1"/>
          </p:cNvSpPr>
          <p:nvPr>
            <p:ph type="ftr" sz="quarter" idx="4"/>
          </p:nvPr>
        </p:nvSpPr>
        <p:spPr bwMode="auto">
          <a:xfrm>
            <a:off x="1" y="9447443"/>
            <a:ext cx="2972016" cy="496644"/>
          </a:xfrm>
          <a:prstGeom prst="rect">
            <a:avLst/>
          </a:prstGeom>
          <a:noFill/>
          <a:ln w="9525">
            <a:noFill/>
            <a:miter lim="800000"/>
            <a:headEnd/>
            <a:tailEnd/>
          </a:ln>
          <a:effectLst/>
        </p:spPr>
        <p:txBody>
          <a:bodyPr vert="horz" wrap="square" lIns="92702" tIns="46351" rIns="92702" bIns="46351" numCol="1" anchor="b" anchorCtr="0" compatLnSpc="1">
            <a:prstTxWarp prst="textNoShape">
              <a:avLst/>
            </a:prstTxWarp>
          </a:bodyPr>
          <a:lstStyle>
            <a:lvl1pPr>
              <a:defRPr sz="1200"/>
            </a:lvl1pPr>
          </a:lstStyle>
          <a:p>
            <a:pPr>
              <a:defRPr/>
            </a:pPr>
            <a:endParaRPr lang="de-DE" dirty="0"/>
          </a:p>
        </p:txBody>
      </p:sp>
      <p:sp>
        <p:nvSpPr>
          <p:cNvPr id="21511" name="Rectangle 7"/>
          <p:cNvSpPr>
            <a:spLocks noGrp="1" noChangeArrowheads="1"/>
          </p:cNvSpPr>
          <p:nvPr>
            <p:ph type="sldNum" sz="quarter" idx="5"/>
          </p:nvPr>
        </p:nvSpPr>
        <p:spPr bwMode="auto">
          <a:xfrm>
            <a:off x="3884364" y="9447443"/>
            <a:ext cx="2972016" cy="496644"/>
          </a:xfrm>
          <a:prstGeom prst="rect">
            <a:avLst/>
          </a:prstGeom>
          <a:noFill/>
          <a:ln w="9525">
            <a:noFill/>
            <a:miter lim="800000"/>
            <a:headEnd/>
            <a:tailEnd/>
          </a:ln>
          <a:effectLst/>
        </p:spPr>
        <p:txBody>
          <a:bodyPr vert="horz" wrap="square" lIns="92702" tIns="46351" rIns="92702" bIns="46351" numCol="1" anchor="b" anchorCtr="0" compatLnSpc="1">
            <a:prstTxWarp prst="textNoShape">
              <a:avLst/>
            </a:prstTxWarp>
          </a:bodyPr>
          <a:lstStyle>
            <a:lvl1pPr algn="r">
              <a:defRPr sz="1200"/>
            </a:lvl1pPr>
          </a:lstStyle>
          <a:p>
            <a:pPr>
              <a:defRPr/>
            </a:pPr>
            <a:fld id="{6AB276B7-F37B-4D9E-B695-B008B68FD5AB}" type="slidenum">
              <a:rPr lang="de-DE"/>
              <a:pPr>
                <a:defRPr/>
              </a:pPr>
              <a:t>‹Nr.›</a:t>
            </a:fld>
            <a:endParaRPr lang="de-DE" dirty="0"/>
          </a:p>
        </p:txBody>
      </p:sp>
    </p:spTree>
    <p:extLst>
      <p:ext uri="{BB962C8B-B14F-4D97-AF65-F5344CB8AC3E}">
        <p14:creationId xmlns:p14="http://schemas.microsoft.com/office/powerpoint/2010/main" val="20545696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lienbildplatzhalter 1"/>
          <p:cNvSpPr>
            <a:spLocks noGrp="1" noRot="1" noChangeAspect="1" noTextEdit="1"/>
          </p:cNvSpPr>
          <p:nvPr>
            <p:ph type="sldImg"/>
          </p:nvPr>
        </p:nvSpPr>
        <p:spPr>
          <a:ln/>
        </p:spPr>
      </p:sp>
      <p:sp>
        <p:nvSpPr>
          <p:cNvPr id="18435" name="Notizenplatzhalter 2"/>
          <p:cNvSpPr>
            <a:spLocks noGrp="1"/>
          </p:cNvSpPr>
          <p:nvPr>
            <p:ph type="body" idx="1"/>
          </p:nvPr>
        </p:nvSpPr>
        <p:spPr>
          <a:noFill/>
          <a:ln/>
        </p:spPr>
        <p:txBody>
          <a:bodyPr/>
          <a:lstStyle/>
          <a:p>
            <a:endParaRPr lang="de-DE" dirty="0" smtClean="0"/>
          </a:p>
        </p:txBody>
      </p:sp>
      <p:sp>
        <p:nvSpPr>
          <p:cNvPr id="18436" name="Foliennummernplatzhalter 3"/>
          <p:cNvSpPr>
            <a:spLocks noGrp="1"/>
          </p:cNvSpPr>
          <p:nvPr>
            <p:ph type="sldNum" sz="quarter" idx="5"/>
          </p:nvPr>
        </p:nvSpPr>
        <p:spPr>
          <a:noFill/>
        </p:spPr>
        <p:txBody>
          <a:bodyPr/>
          <a:lstStyle/>
          <a:p>
            <a:fld id="{9F7AFCC5-869D-43BC-A039-D85E8547E7B8}" type="slidenum">
              <a:rPr lang="de-DE" smtClean="0"/>
              <a:pPr/>
              <a:t>1</a:t>
            </a:fld>
            <a:endParaRPr lang="de-DE" dirty="0" smtClean="0"/>
          </a:p>
        </p:txBody>
      </p:sp>
    </p:spTree>
    <p:extLst>
      <p:ext uri="{BB962C8B-B14F-4D97-AF65-F5344CB8AC3E}">
        <p14:creationId xmlns:p14="http://schemas.microsoft.com/office/powerpoint/2010/main" val="24544675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p:spPr>
        <p:txBody>
          <a:bodyPr/>
          <a:lstStyle/>
          <a:p>
            <a:endParaRPr lang="de-DE" dirty="0" smtClean="0"/>
          </a:p>
        </p:txBody>
      </p:sp>
      <p:sp>
        <p:nvSpPr>
          <p:cNvPr id="27652" name="Foliennummernplatzhalter 3"/>
          <p:cNvSpPr>
            <a:spLocks noGrp="1"/>
          </p:cNvSpPr>
          <p:nvPr>
            <p:ph type="sldNum" sz="quarter" idx="5"/>
          </p:nvPr>
        </p:nvSpPr>
        <p:spPr>
          <a:noFill/>
        </p:spPr>
        <p:txBody>
          <a:bodyPr/>
          <a:lstStyle/>
          <a:p>
            <a:fld id="{73A8E0FC-4767-499D-BB9E-0F9324BA90A4}" type="slidenum">
              <a:rPr lang="de-DE" smtClean="0"/>
              <a:pPr/>
              <a:t>11</a:t>
            </a:fld>
            <a:endParaRPr lang="de-DE" dirty="0" smtClean="0"/>
          </a:p>
        </p:txBody>
      </p:sp>
    </p:spTree>
    <p:extLst>
      <p:ext uri="{BB962C8B-B14F-4D97-AF65-F5344CB8AC3E}">
        <p14:creationId xmlns:p14="http://schemas.microsoft.com/office/powerpoint/2010/main" val="2050488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a:ln/>
        </p:spPr>
      </p:sp>
      <p:sp>
        <p:nvSpPr>
          <p:cNvPr id="29699" name="Notizenplatzhalter 2"/>
          <p:cNvSpPr>
            <a:spLocks noGrp="1"/>
          </p:cNvSpPr>
          <p:nvPr>
            <p:ph type="body" idx="1"/>
          </p:nvPr>
        </p:nvSpPr>
        <p:spPr>
          <a:noFill/>
          <a:ln/>
        </p:spPr>
        <p:txBody>
          <a:bodyPr/>
          <a:lstStyle/>
          <a:p>
            <a:endParaRPr lang="de-DE" dirty="0" smtClean="0"/>
          </a:p>
        </p:txBody>
      </p:sp>
      <p:sp>
        <p:nvSpPr>
          <p:cNvPr id="29700" name="Foliennummernplatzhalter 3"/>
          <p:cNvSpPr>
            <a:spLocks noGrp="1"/>
          </p:cNvSpPr>
          <p:nvPr>
            <p:ph type="sldNum" sz="quarter" idx="5"/>
          </p:nvPr>
        </p:nvSpPr>
        <p:spPr>
          <a:noFill/>
        </p:spPr>
        <p:txBody>
          <a:bodyPr/>
          <a:lstStyle/>
          <a:p>
            <a:fld id="{2143CE4C-CE23-4557-987D-70A3E9B87424}" type="slidenum">
              <a:rPr lang="de-DE" smtClean="0"/>
              <a:pPr/>
              <a:t>12</a:t>
            </a:fld>
            <a:endParaRPr lang="de-DE" dirty="0" smtClean="0"/>
          </a:p>
        </p:txBody>
      </p:sp>
    </p:spTree>
    <p:extLst>
      <p:ext uri="{BB962C8B-B14F-4D97-AF65-F5344CB8AC3E}">
        <p14:creationId xmlns:p14="http://schemas.microsoft.com/office/powerpoint/2010/main" val="11089967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p:spPr>
        <p:txBody>
          <a:bodyPr/>
          <a:lstStyle/>
          <a:p>
            <a:endParaRPr lang="de-DE" dirty="0" smtClean="0"/>
          </a:p>
        </p:txBody>
      </p:sp>
      <p:sp>
        <p:nvSpPr>
          <p:cNvPr id="31748" name="Foliennummernplatzhalter 3"/>
          <p:cNvSpPr>
            <a:spLocks noGrp="1"/>
          </p:cNvSpPr>
          <p:nvPr>
            <p:ph type="sldNum" sz="quarter" idx="5"/>
          </p:nvPr>
        </p:nvSpPr>
        <p:spPr>
          <a:noFill/>
        </p:spPr>
        <p:txBody>
          <a:bodyPr/>
          <a:lstStyle/>
          <a:p>
            <a:fld id="{6B0EE239-E0DF-4C52-A10A-DC5165FD297E}" type="slidenum">
              <a:rPr lang="de-DE" smtClean="0"/>
              <a:pPr/>
              <a:t>13</a:t>
            </a:fld>
            <a:endParaRPr lang="de-DE" dirty="0" smtClean="0"/>
          </a:p>
        </p:txBody>
      </p:sp>
    </p:spTree>
    <p:extLst>
      <p:ext uri="{BB962C8B-B14F-4D97-AF65-F5344CB8AC3E}">
        <p14:creationId xmlns:p14="http://schemas.microsoft.com/office/powerpoint/2010/main" val="16403224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p:spPr>
        <p:txBody>
          <a:bodyPr/>
          <a:lstStyle/>
          <a:p>
            <a:endParaRPr lang="de-DE" dirty="0" smtClean="0"/>
          </a:p>
        </p:txBody>
      </p:sp>
      <p:sp>
        <p:nvSpPr>
          <p:cNvPr id="31748" name="Foliennummernplatzhalter 3"/>
          <p:cNvSpPr>
            <a:spLocks noGrp="1"/>
          </p:cNvSpPr>
          <p:nvPr>
            <p:ph type="sldNum" sz="quarter" idx="5"/>
          </p:nvPr>
        </p:nvSpPr>
        <p:spPr>
          <a:noFill/>
        </p:spPr>
        <p:txBody>
          <a:bodyPr/>
          <a:lstStyle/>
          <a:p>
            <a:fld id="{6B0EE239-E0DF-4C52-A10A-DC5165FD297E}" type="slidenum">
              <a:rPr lang="de-DE" smtClean="0"/>
              <a:pPr/>
              <a:t>14</a:t>
            </a:fld>
            <a:endParaRPr lang="de-DE" dirty="0" smtClean="0"/>
          </a:p>
        </p:txBody>
      </p:sp>
    </p:spTree>
    <p:extLst>
      <p:ext uri="{BB962C8B-B14F-4D97-AF65-F5344CB8AC3E}">
        <p14:creationId xmlns:p14="http://schemas.microsoft.com/office/powerpoint/2010/main" val="658770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19459" name="Notizenplatzhalter 2"/>
          <p:cNvSpPr>
            <a:spLocks noGrp="1"/>
          </p:cNvSpPr>
          <p:nvPr>
            <p:ph type="body" idx="1"/>
          </p:nvPr>
        </p:nvSpPr>
        <p:spPr>
          <a:noFill/>
          <a:ln/>
        </p:spPr>
        <p:txBody>
          <a:bodyPr/>
          <a:lstStyle/>
          <a:p>
            <a:endParaRPr lang="de-DE" dirty="0" smtClean="0"/>
          </a:p>
        </p:txBody>
      </p:sp>
      <p:sp>
        <p:nvSpPr>
          <p:cNvPr id="19460" name="Foliennummernplatzhalter 3"/>
          <p:cNvSpPr>
            <a:spLocks noGrp="1"/>
          </p:cNvSpPr>
          <p:nvPr>
            <p:ph type="sldNum" sz="quarter" idx="5"/>
          </p:nvPr>
        </p:nvSpPr>
        <p:spPr>
          <a:noFill/>
        </p:spPr>
        <p:txBody>
          <a:bodyPr/>
          <a:lstStyle/>
          <a:p>
            <a:fld id="{4CF59632-3581-4C85-B0CF-82E4DC3BF560}" type="slidenum">
              <a:rPr lang="de-DE" smtClean="0"/>
              <a:pPr/>
              <a:t>2</a:t>
            </a:fld>
            <a:endParaRPr lang="de-DE" dirty="0" smtClean="0"/>
          </a:p>
        </p:txBody>
      </p:sp>
    </p:spTree>
    <p:extLst>
      <p:ext uri="{BB962C8B-B14F-4D97-AF65-F5344CB8AC3E}">
        <p14:creationId xmlns:p14="http://schemas.microsoft.com/office/powerpoint/2010/main" val="700950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lienbildplatzhalter 1"/>
          <p:cNvSpPr>
            <a:spLocks noGrp="1" noRot="1" noChangeAspect="1" noTextEdit="1"/>
          </p:cNvSpPr>
          <p:nvPr>
            <p:ph type="sldImg"/>
          </p:nvPr>
        </p:nvSpPr>
        <p:spPr>
          <a:ln/>
        </p:spPr>
      </p:sp>
      <p:sp>
        <p:nvSpPr>
          <p:cNvPr id="20483" name="Notizenplatzhalter 2"/>
          <p:cNvSpPr>
            <a:spLocks noGrp="1"/>
          </p:cNvSpPr>
          <p:nvPr>
            <p:ph type="body" idx="1"/>
          </p:nvPr>
        </p:nvSpPr>
        <p:spPr>
          <a:noFill/>
          <a:ln/>
        </p:spPr>
        <p:txBody>
          <a:bodyPr/>
          <a:lstStyle/>
          <a:p>
            <a:endParaRPr lang="de-DE" dirty="0" smtClean="0"/>
          </a:p>
        </p:txBody>
      </p:sp>
      <p:sp>
        <p:nvSpPr>
          <p:cNvPr id="20484" name="Foliennummernplatzhalter 3"/>
          <p:cNvSpPr>
            <a:spLocks noGrp="1"/>
          </p:cNvSpPr>
          <p:nvPr>
            <p:ph type="sldNum" sz="quarter" idx="5"/>
          </p:nvPr>
        </p:nvSpPr>
        <p:spPr>
          <a:noFill/>
        </p:spPr>
        <p:txBody>
          <a:bodyPr/>
          <a:lstStyle/>
          <a:p>
            <a:fld id="{F62C416B-D344-4C47-B9E1-9CA66DE84AEA}" type="slidenum">
              <a:rPr lang="de-DE" smtClean="0"/>
              <a:pPr/>
              <a:t>3</a:t>
            </a:fld>
            <a:endParaRPr lang="de-DE" dirty="0" smtClean="0"/>
          </a:p>
        </p:txBody>
      </p:sp>
    </p:spTree>
    <p:extLst>
      <p:ext uri="{BB962C8B-B14F-4D97-AF65-F5344CB8AC3E}">
        <p14:creationId xmlns:p14="http://schemas.microsoft.com/office/powerpoint/2010/main" val="3217781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p:spPr>
        <p:txBody>
          <a:bodyPr/>
          <a:lstStyle/>
          <a:p>
            <a:endParaRPr lang="de-DE" dirty="0" smtClean="0"/>
          </a:p>
        </p:txBody>
      </p:sp>
      <p:sp>
        <p:nvSpPr>
          <p:cNvPr id="21508" name="Foliennummernplatzhalter 3"/>
          <p:cNvSpPr>
            <a:spLocks noGrp="1"/>
          </p:cNvSpPr>
          <p:nvPr>
            <p:ph type="sldNum" sz="quarter" idx="5"/>
          </p:nvPr>
        </p:nvSpPr>
        <p:spPr>
          <a:noFill/>
        </p:spPr>
        <p:txBody>
          <a:bodyPr/>
          <a:lstStyle/>
          <a:p>
            <a:fld id="{5975DFDD-F27A-4729-900A-D5783971B8F3}" type="slidenum">
              <a:rPr lang="de-DE" smtClean="0"/>
              <a:pPr/>
              <a:t>4</a:t>
            </a:fld>
            <a:endParaRPr lang="de-DE" dirty="0" smtClean="0"/>
          </a:p>
        </p:txBody>
      </p:sp>
    </p:spTree>
    <p:extLst>
      <p:ext uri="{BB962C8B-B14F-4D97-AF65-F5344CB8AC3E}">
        <p14:creationId xmlns:p14="http://schemas.microsoft.com/office/powerpoint/2010/main" val="1867221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lienbildplatzhalter 1"/>
          <p:cNvSpPr>
            <a:spLocks noGrp="1" noRot="1" noChangeAspect="1" noTextEdit="1"/>
          </p:cNvSpPr>
          <p:nvPr>
            <p:ph type="sldImg"/>
          </p:nvPr>
        </p:nvSpPr>
        <p:spPr>
          <a:ln/>
        </p:spPr>
      </p:sp>
      <p:sp>
        <p:nvSpPr>
          <p:cNvPr id="22531" name="Notizenplatzhalter 2"/>
          <p:cNvSpPr>
            <a:spLocks noGrp="1"/>
          </p:cNvSpPr>
          <p:nvPr>
            <p:ph type="body" idx="1"/>
          </p:nvPr>
        </p:nvSpPr>
        <p:spPr>
          <a:noFill/>
          <a:ln/>
        </p:spPr>
        <p:txBody>
          <a:bodyPr/>
          <a:lstStyle/>
          <a:p>
            <a:endParaRPr lang="de-DE" dirty="0" smtClean="0"/>
          </a:p>
        </p:txBody>
      </p:sp>
      <p:sp>
        <p:nvSpPr>
          <p:cNvPr id="22532" name="Foliennummernplatzhalter 3"/>
          <p:cNvSpPr>
            <a:spLocks noGrp="1"/>
          </p:cNvSpPr>
          <p:nvPr>
            <p:ph type="sldNum" sz="quarter" idx="5"/>
          </p:nvPr>
        </p:nvSpPr>
        <p:spPr>
          <a:noFill/>
        </p:spPr>
        <p:txBody>
          <a:bodyPr/>
          <a:lstStyle/>
          <a:p>
            <a:fld id="{4CB4C7CC-7486-45CE-8629-D6D9E860D290}" type="slidenum">
              <a:rPr lang="de-DE" smtClean="0"/>
              <a:pPr/>
              <a:t>5</a:t>
            </a:fld>
            <a:endParaRPr lang="de-DE" dirty="0" smtClean="0"/>
          </a:p>
        </p:txBody>
      </p:sp>
    </p:spTree>
    <p:extLst>
      <p:ext uri="{BB962C8B-B14F-4D97-AF65-F5344CB8AC3E}">
        <p14:creationId xmlns:p14="http://schemas.microsoft.com/office/powerpoint/2010/main" val="597569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lienbildplatzhalter 1"/>
          <p:cNvSpPr>
            <a:spLocks noGrp="1" noRot="1" noChangeAspect="1" noTextEdit="1"/>
          </p:cNvSpPr>
          <p:nvPr>
            <p:ph type="sldImg"/>
          </p:nvPr>
        </p:nvSpPr>
        <p:spPr>
          <a:ln/>
        </p:spPr>
      </p:sp>
      <p:sp>
        <p:nvSpPr>
          <p:cNvPr id="22531" name="Notizenplatzhalter 2"/>
          <p:cNvSpPr>
            <a:spLocks noGrp="1"/>
          </p:cNvSpPr>
          <p:nvPr>
            <p:ph type="body" idx="1"/>
          </p:nvPr>
        </p:nvSpPr>
        <p:spPr>
          <a:noFill/>
          <a:ln/>
        </p:spPr>
        <p:txBody>
          <a:bodyPr/>
          <a:lstStyle/>
          <a:p>
            <a:endParaRPr lang="de-DE" dirty="0" smtClean="0"/>
          </a:p>
        </p:txBody>
      </p:sp>
      <p:sp>
        <p:nvSpPr>
          <p:cNvPr id="22532" name="Foliennummernplatzhalter 3"/>
          <p:cNvSpPr>
            <a:spLocks noGrp="1"/>
          </p:cNvSpPr>
          <p:nvPr>
            <p:ph type="sldNum" sz="quarter" idx="5"/>
          </p:nvPr>
        </p:nvSpPr>
        <p:spPr>
          <a:noFill/>
        </p:spPr>
        <p:txBody>
          <a:bodyPr/>
          <a:lstStyle/>
          <a:p>
            <a:fld id="{4CB4C7CC-7486-45CE-8629-D6D9E860D290}" type="slidenum">
              <a:rPr lang="de-DE" smtClean="0"/>
              <a:pPr/>
              <a:t>6</a:t>
            </a:fld>
            <a:endParaRPr lang="de-DE" dirty="0" smtClean="0"/>
          </a:p>
        </p:txBody>
      </p:sp>
    </p:spTree>
    <p:extLst>
      <p:ext uri="{BB962C8B-B14F-4D97-AF65-F5344CB8AC3E}">
        <p14:creationId xmlns:p14="http://schemas.microsoft.com/office/powerpoint/2010/main" val="1006770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lienbildplatzhalter 1"/>
          <p:cNvSpPr>
            <a:spLocks noGrp="1" noRot="1" noChangeAspect="1" noTextEdit="1"/>
          </p:cNvSpPr>
          <p:nvPr>
            <p:ph type="sldImg"/>
          </p:nvPr>
        </p:nvSpPr>
        <p:spPr>
          <a:ln/>
        </p:spPr>
      </p:sp>
      <p:sp>
        <p:nvSpPr>
          <p:cNvPr id="24579" name="Notizenplatzhalter 2"/>
          <p:cNvSpPr>
            <a:spLocks noGrp="1"/>
          </p:cNvSpPr>
          <p:nvPr>
            <p:ph type="body" idx="1"/>
          </p:nvPr>
        </p:nvSpPr>
        <p:spPr>
          <a:noFill/>
          <a:ln/>
        </p:spPr>
        <p:txBody>
          <a:bodyPr/>
          <a:lstStyle/>
          <a:p>
            <a:endParaRPr lang="de-DE" dirty="0" smtClean="0"/>
          </a:p>
        </p:txBody>
      </p:sp>
      <p:sp>
        <p:nvSpPr>
          <p:cNvPr id="24580" name="Foliennummernplatzhalter 3"/>
          <p:cNvSpPr>
            <a:spLocks noGrp="1"/>
          </p:cNvSpPr>
          <p:nvPr>
            <p:ph type="sldNum" sz="quarter" idx="5"/>
          </p:nvPr>
        </p:nvSpPr>
        <p:spPr>
          <a:noFill/>
        </p:spPr>
        <p:txBody>
          <a:bodyPr/>
          <a:lstStyle/>
          <a:p>
            <a:fld id="{436482C1-135A-44B3-9AA1-3B9AB21A1C66}" type="slidenum">
              <a:rPr lang="de-DE" smtClean="0"/>
              <a:pPr/>
              <a:t>8</a:t>
            </a:fld>
            <a:endParaRPr lang="de-DE" dirty="0" smtClean="0"/>
          </a:p>
        </p:txBody>
      </p:sp>
    </p:spTree>
    <p:extLst>
      <p:ext uri="{BB962C8B-B14F-4D97-AF65-F5344CB8AC3E}">
        <p14:creationId xmlns:p14="http://schemas.microsoft.com/office/powerpoint/2010/main" val="1362239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p:spPr>
        <p:txBody>
          <a:bodyPr/>
          <a:lstStyle/>
          <a:p>
            <a:endParaRPr lang="de-DE" dirty="0" smtClean="0"/>
          </a:p>
        </p:txBody>
      </p:sp>
      <p:sp>
        <p:nvSpPr>
          <p:cNvPr id="25604" name="Foliennummernplatzhalter 3"/>
          <p:cNvSpPr>
            <a:spLocks noGrp="1"/>
          </p:cNvSpPr>
          <p:nvPr>
            <p:ph type="sldNum" sz="quarter" idx="5"/>
          </p:nvPr>
        </p:nvSpPr>
        <p:spPr>
          <a:noFill/>
        </p:spPr>
        <p:txBody>
          <a:bodyPr/>
          <a:lstStyle/>
          <a:p>
            <a:fld id="{956B24EB-8C69-4D8B-B566-E92F3E2A38FF}" type="slidenum">
              <a:rPr lang="de-DE" smtClean="0"/>
              <a:pPr/>
              <a:t>9</a:t>
            </a:fld>
            <a:endParaRPr lang="de-DE" dirty="0" smtClean="0"/>
          </a:p>
        </p:txBody>
      </p:sp>
    </p:spTree>
    <p:extLst>
      <p:ext uri="{BB962C8B-B14F-4D97-AF65-F5344CB8AC3E}">
        <p14:creationId xmlns:p14="http://schemas.microsoft.com/office/powerpoint/2010/main" val="821576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p:spPr>
        <p:txBody>
          <a:bodyPr/>
          <a:lstStyle/>
          <a:p>
            <a:endParaRPr lang="de-DE" dirty="0" smtClean="0"/>
          </a:p>
        </p:txBody>
      </p:sp>
      <p:sp>
        <p:nvSpPr>
          <p:cNvPr id="27652" name="Foliennummernplatzhalter 3"/>
          <p:cNvSpPr>
            <a:spLocks noGrp="1"/>
          </p:cNvSpPr>
          <p:nvPr>
            <p:ph type="sldNum" sz="quarter" idx="5"/>
          </p:nvPr>
        </p:nvSpPr>
        <p:spPr>
          <a:noFill/>
        </p:spPr>
        <p:txBody>
          <a:bodyPr/>
          <a:lstStyle/>
          <a:p>
            <a:fld id="{73A8E0FC-4767-499D-BB9E-0F9324BA90A4}" type="slidenum">
              <a:rPr lang="de-DE" smtClean="0"/>
              <a:pPr/>
              <a:t>10</a:t>
            </a:fld>
            <a:endParaRPr lang="de-DE" dirty="0" smtClean="0"/>
          </a:p>
        </p:txBody>
      </p:sp>
    </p:spTree>
    <p:extLst>
      <p:ext uri="{BB962C8B-B14F-4D97-AF65-F5344CB8AC3E}">
        <p14:creationId xmlns:p14="http://schemas.microsoft.com/office/powerpoint/2010/main" val="4259533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8" name="Fußzeilenplatzhalter 7"/>
          <p:cNvSpPr>
            <a:spLocks noGrp="1"/>
          </p:cNvSpPr>
          <p:nvPr>
            <p:ph type="ftr" sz="quarter" idx="11"/>
          </p:nvPr>
        </p:nvSpPr>
        <p:spPr/>
        <p:txBody>
          <a:bodyPr/>
          <a:lstStyle/>
          <a:p>
            <a:endParaRPr lang="de-DE" dirty="0"/>
          </a:p>
        </p:txBody>
      </p:sp>
      <p:sp>
        <p:nvSpPr>
          <p:cNvPr id="9" name="Foliennummernplatzhalter 8"/>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3" name="Fußzeilenplatzhalter 2"/>
          <p:cNvSpPr>
            <a:spLocks noGrp="1"/>
          </p:cNvSpPr>
          <p:nvPr>
            <p:ph type="ftr" sz="quarter" idx="11"/>
          </p:nvPr>
        </p:nvSpPr>
        <p:spPr/>
        <p:txBody>
          <a:bodyPr/>
          <a:lstStyle/>
          <a:p>
            <a:endParaRPr lang="de-DE" dirty="0"/>
          </a:p>
        </p:txBody>
      </p:sp>
      <p:sp>
        <p:nvSpPr>
          <p:cNvPr id="4" name="Foliennummernplatzhalter 3"/>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itel 3"/>
          <p:cNvSpPr>
            <a:spLocks noGrp="1"/>
          </p:cNvSpPr>
          <p:nvPr>
            <p:ph type="title"/>
          </p:nvPr>
        </p:nvSpPr>
        <p:spPr>
          <a:xfrm>
            <a:off x="685800" y="609600"/>
            <a:ext cx="7772400" cy="731168"/>
          </a:xfrm>
        </p:spPr>
        <p:txBody>
          <a:bodyPr/>
          <a:lstStyle/>
          <a:p>
            <a:r>
              <a:rPr lang="de-DE" dirty="0" smtClean="0"/>
              <a:t>Titelmasterformat durch Klicken bearbeiten</a:t>
            </a:r>
            <a:endParaRPr lang="de-DE"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1863A9D-41FB-4E46-A4C5-D9A5C664AA3D}"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66DA1A98-F63D-4D74-9082-216D24D93FC7}" type="slidenum">
              <a:rPr lang="de-DE" smtClean="0"/>
              <a:pPr/>
              <a:t>‹Nr.›</a:t>
            </a:fld>
            <a:endParaRPr lang="de-DE"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8" name="Fußzeilenplatzhalter 7"/>
          <p:cNvSpPr>
            <a:spLocks noGrp="1"/>
          </p:cNvSpPr>
          <p:nvPr>
            <p:ph type="ftr" sz="quarter" idx="11"/>
          </p:nvPr>
        </p:nvSpPr>
        <p:spPr/>
        <p:txBody>
          <a:bodyPr/>
          <a:lstStyle/>
          <a:p>
            <a:endParaRPr lang="de-DE" dirty="0"/>
          </a:p>
        </p:txBody>
      </p:sp>
      <p:sp>
        <p:nvSpPr>
          <p:cNvPr id="9" name="Foliennummernplatzhalter 8"/>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3" name="Fußzeilenplatzhalter 2"/>
          <p:cNvSpPr>
            <a:spLocks noGrp="1"/>
          </p:cNvSpPr>
          <p:nvPr>
            <p:ph type="ftr" sz="quarter" idx="11"/>
          </p:nvPr>
        </p:nvSpPr>
        <p:spPr/>
        <p:txBody>
          <a:bodyPr/>
          <a:lstStyle/>
          <a:p>
            <a:endParaRPr lang="de-DE" dirty="0"/>
          </a:p>
        </p:txBody>
      </p:sp>
      <p:sp>
        <p:nvSpPr>
          <p:cNvPr id="4" name="Foliennummernplatzhalter 3"/>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D7C4732-083F-4808-B914-4ECF2787B838}" type="datetimeFigureOut">
              <a:rPr lang="de-DE" smtClean="0"/>
              <a:pPr/>
              <a:t>06.04.2016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9E7F5267-DB04-48B1-BC06-A7A5B083E49D}" type="slidenum">
              <a:rPr lang="de-DE" smtClean="0"/>
              <a:pPr/>
              <a:t>‹Nr.›</a:t>
            </a:fld>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Klicken Sie, um das Titelformat zu bearbeiten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031" name="Line 7"/>
          <p:cNvSpPr>
            <a:spLocks noChangeShapeType="1"/>
          </p:cNvSpPr>
          <p:nvPr userDrawn="1"/>
        </p:nvSpPr>
        <p:spPr bwMode="auto">
          <a:xfrm>
            <a:off x="215900" y="971550"/>
            <a:ext cx="8709025" cy="0"/>
          </a:xfrm>
          <a:prstGeom prst="line">
            <a:avLst/>
          </a:prstGeom>
          <a:noFill/>
          <a:ln w="25400">
            <a:solidFill>
              <a:srgbClr val="B3B3B3"/>
            </a:solidFill>
            <a:round/>
            <a:headEnd/>
            <a:tailEnd/>
          </a:ln>
          <a:effectLst/>
        </p:spPr>
        <p:txBody>
          <a:bodyPr wrap="none" anchor="ctr"/>
          <a:lstStyle/>
          <a:p>
            <a:pPr>
              <a:defRPr/>
            </a:pPr>
            <a:endParaRPr lang="de-DE" dirty="0"/>
          </a:p>
        </p:txBody>
      </p:sp>
      <p:sp>
        <p:nvSpPr>
          <p:cNvPr id="1032" name="Rectangle 8"/>
          <p:cNvSpPr>
            <a:spLocks noChangeArrowheads="1"/>
          </p:cNvSpPr>
          <p:nvPr/>
        </p:nvSpPr>
        <p:spPr bwMode="auto">
          <a:xfrm>
            <a:off x="263525" y="6357938"/>
            <a:ext cx="5022850" cy="187325"/>
          </a:xfrm>
          <a:prstGeom prst="rect">
            <a:avLst/>
          </a:prstGeom>
          <a:noFill/>
          <a:ln w="9525">
            <a:noFill/>
            <a:miter lim="800000"/>
            <a:headEnd/>
            <a:tailEnd/>
          </a:ln>
          <a:effectLst/>
        </p:spPr>
        <p:txBody>
          <a:bodyPr lIns="0" tIns="0" rIns="0" bIns="0"/>
          <a:lstStyle/>
          <a:p>
            <a:pPr eaLnBrk="0" hangingPunct="0">
              <a:spcBef>
                <a:spcPct val="50000"/>
              </a:spcBef>
              <a:defRPr/>
            </a:pPr>
            <a:r>
              <a:rPr lang="de-DE" sz="900" dirty="0">
                <a:latin typeface="Arial" charset="0"/>
              </a:rPr>
              <a:t>Compass Team Consulting – Anita Schölzel/Hans Heusgen</a:t>
            </a:r>
          </a:p>
        </p:txBody>
      </p:sp>
      <p:sp>
        <p:nvSpPr>
          <p:cNvPr id="1033" name="Rectangle 9"/>
          <p:cNvSpPr>
            <a:spLocks noChangeArrowheads="1"/>
          </p:cNvSpPr>
          <p:nvPr/>
        </p:nvSpPr>
        <p:spPr bwMode="auto">
          <a:xfrm>
            <a:off x="8212138" y="6381750"/>
            <a:ext cx="360362" cy="179388"/>
          </a:xfrm>
          <a:prstGeom prst="rect">
            <a:avLst/>
          </a:prstGeom>
          <a:noFill/>
          <a:ln w="9525">
            <a:noFill/>
            <a:miter lim="800000"/>
            <a:headEnd/>
            <a:tailEnd/>
          </a:ln>
          <a:effectLst/>
        </p:spPr>
        <p:txBody>
          <a:bodyPr lIns="0" tIns="0" rIns="0" bIns="0"/>
          <a:lstStyle/>
          <a:p>
            <a:pPr algn="r" eaLnBrk="0" hangingPunct="0">
              <a:spcBef>
                <a:spcPct val="50000"/>
              </a:spcBef>
              <a:defRPr/>
            </a:pPr>
            <a:fld id="{090A3E5B-07F4-4A32-BBD3-92F2A7284939}" type="slidenum">
              <a:rPr lang="de-DE" sz="900">
                <a:latin typeface="Arial" charset="0"/>
              </a:rPr>
              <a:pPr algn="r" eaLnBrk="0" hangingPunct="0">
                <a:spcBef>
                  <a:spcPct val="50000"/>
                </a:spcBef>
                <a:defRPr/>
              </a:pPr>
              <a:t>‹Nr.›</a:t>
            </a:fld>
            <a:endParaRPr lang="de-DE" sz="900" dirty="0">
              <a:latin typeface="Arial" charset="0"/>
            </a:endParaRPr>
          </a:p>
        </p:txBody>
      </p:sp>
      <p:sp>
        <p:nvSpPr>
          <p:cNvPr id="1034" name="Line 10"/>
          <p:cNvSpPr>
            <a:spLocks noChangeShapeType="1"/>
          </p:cNvSpPr>
          <p:nvPr userDrawn="1"/>
        </p:nvSpPr>
        <p:spPr bwMode="auto">
          <a:xfrm>
            <a:off x="214313" y="6261100"/>
            <a:ext cx="8643937" cy="46038"/>
          </a:xfrm>
          <a:prstGeom prst="line">
            <a:avLst/>
          </a:prstGeom>
          <a:noFill/>
          <a:ln w="25400">
            <a:solidFill>
              <a:schemeClr val="bg2"/>
            </a:solidFill>
            <a:round/>
            <a:headEnd/>
            <a:tailEnd/>
          </a:ln>
          <a:effectLst/>
        </p:spPr>
        <p:txBody>
          <a:bodyPr lIns="0" tIns="0" rIns="0" bIns="0" anchor="ctr">
            <a:spAutoFit/>
          </a:bodyPr>
          <a:lstStyle/>
          <a:p>
            <a:pPr>
              <a:defRPr/>
            </a:pPr>
            <a:endParaRPr lang="de-D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863A9D-41FB-4E46-A4C5-D9A5C664AA3D}" type="datetimeFigureOut">
              <a:rPr lang="de-DE" smtClean="0"/>
              <a:pPr/>
              <a:t>06.04.2016</a:t>
            </a:fld>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A1A98-F63D-4D74-9082-216D24D93FC7}" type="slidenum">
              <a:rPr lang="de-DE" smtClean="0"/>
              <a:pPr/>
              <a:t>‹Nr.›</a:t>
            </a:fld>
            <a:endParaRPr lang="de-DE"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7C4732-083F-4808-B914-4ECF2787B838}" type="datetimeFigureOut">
              <a:rPr lang="de-DE" smtClean="0"/>
              <a:pPr/>
              <a:t>06.04.2016</a:t>
            </a:fld>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F5267-DB04-48B1-BC06-A7A5B083E49D}" type="slidenum">
              <a:rPr lang="de-DE" smtClean="0"/>
              <a:pPr/>
              <a:t>‹Nr.›</a:t>
            </a:fld>
            <a:endParaRPr lang="de-DE"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mailto:info@compass-team.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7"/>
          <p:cNvSpPr>
            <a:spLocks noChangeArrowheads="1"/>
          </p:cNvSpPr>
          <p:nvPr/>
        </p:nvSpPr>
        <p:spPr bwMode="auto">
          <a:xfrm>
            <a:off x="107950" y="125413"/>
            <a:ext cx="7772400" cy="1143000"/>
          </a:xfrm>
          <a:prstGeom prst="rect">
            <a:avLst/>
          </a:prstGeom>
          <a:noFill/>
          <a:ln w="9525">
            <a:noFill/>
            <a:miter lim="800000"/>
            <a:headEnd/>
            <a:tailEnd/>
          </a:ln>
        </p:spPr>
        <p:txBody>
          <a:bodyPr anchor="ctr"/>
          <a:lstStyle/>
          <a:p>
            <a:endParaRPr lang="de-DE" sz="1800" dirty="0">
              <a:solidFill>
                <a:schemeClr val="tx2"/>
              </a:solidFill>
              <a:latin typeface="Arial" charset="0"/>
            </a:endParaRPr>
          </a:p>
        </p:txBody>
      </p:sp>
      <p:sp>
        <p:nvSpPr>
          <p:cNvPr id="2051" name="Text Box 9"/>
          <p:cNvSpPr txBox="1">
            <a:spLocks noChangeArrowheads="1"/>
          </p:cNvSpPr>
          <p:nvPr/>
        </p:nvSpPr>
        <p:spPr bwMode="auto">
          <a:xfrm>
            <a:off x="755576" y="3356992"/>
            <a:ext cx="5921236" cy="2616101"/>
          </a:xfrm>
          <a:prstGeom prst="rect">
            <a:avLst/>
          </a:prstGeom>
          <a:noFill/>
          <a:ln w="9525">
            <a:noFill/>
            <a:miter lim="800000"/>
            <a:headEnd/>
            <a:tailEnd/>
          </a:ln>
        </p:spPr>
        <p:txBody>
          <a:bodyPr wrap="none">
            <a:spAutoFit/>
          </a:bodyPr>
          <a:lstStyle/>
          <a:p>
            <a:endParaRPr lang="de-DE" dirty="0">
              <a:latin typeface="Arial" charset="0"/>
            </a:endParaRPr>
          </a:p>
          <a:p>
            <a:r>
              <a:rPr lang="de-DE" sz="2000" dirty="0">
                <a:latin typeface="Arial" charset="0"/>
              </a:rPr>
              <a:t>Entwicklungsprogramm </a:t>
            </a:r>
          </a:p>
          <a:p>
            <a:r>
              <a:rPr lang="de-DE" sz="2000" dirty="0">
                <a:latin typeface="Arial" charset="0"/>
              </a:rPr>
              <a:t>für erfahrene Mitarbeiter </a:t>
            </a:r>
            <a:endParaRPr lang="de-DE" sz="2000" dirty="0" smtClean="0">
              <a:latin typeface="Arial" charset="0"/>
            </a:endParaRPr>
          </a:p>
          <a:p>
            <a:r>
              <a:rPr lang="de-DE" sz="2000" dirty="0" smtClean="0">
                <a:latin typeface="Arial" charset="0"/>
              </a:rPr>
              <a:t>und Mitarbeiterinnen</a:t>
            </a:r>
          </a:p>
          <a:p>
            <a:endParaRPr lang="de-DE" sz="2000" dirty="0">
              <a:latin typeface="Arial" charset="0"/>
            </a:endParaRPr>
          </a:p>
          <a:p>
            <a:endParaRPr lang="de-DE" sz="1800" dirty="0">
              <a:latin typeface="Arial" charset="0"/>
            </a:endParaRPr>
          </a:p>
          <a:p>
            <a:r>
              <a:rPr lang="de-DE" sz="1800" dirty="0">
                <a:latin typeface="Arial" charset="0"/>
              </a:rPr>
              <a:t>weil uns die </a:t>
            </a:r>
            <a:r>
              <a:rPr lang="de-DE" sz="1800" dirty="0" smtClean="0">
                <a:latin typeface="Arial" charset="0"/>
              </a:rPr>
              <a:t>erfahrenen Know-how-Träger </a:t>
            </a:r>
            <a:r>
              <a:rPr lang="de-DE" sz="1800" dirty="0">
                <a:latin typeface="Arial" charset="0"/>
              </a:rPr>
              <a:t>viel wert </a:t>
            </a:r>
            <a:r>
              <a:rPr lang="de-DE" sz="1800" dirty="0" smtClean="0">
                <a:latin typeface="Arial" charset="0"/>
              </a:rPr>
              <a:t>sind!</a:t>
            </a:r>
            <a:r>
              <a:rPr lang="de-DE" dirty="0">
                <a:latin typeface="Arial" charset="0"/>
              </a:rPr>
              <a:t/>
            </a:r>
            <a:br>
              <a:rPr lang="de-DE" dirty="0">
                <a:latin typeface="Arial" charset="0"/>
              </a:rPr>
            </a:br>
            <a:endParaRPr lang="de-DE" dirty="0">
              <a:latin typeface="Arial" charset="0"/>
            </a:endParaRPr>
          </a:p>
        </p:txBody>
      </p:sp>
      <p:sp>
        <p:nvSpPr>
          <p:cNvPr id="2052" name="Text Box 10"/>
          <p:cNvSpPr txBox="1">
            <a:spLocks noChangeArrowheads="1"/>
          </p:cNvSpPr>
          <p:nvPr/>
        </p:nvSpPr>
        <p:spPr bwMode="auto">
          <a:xfrm>
            <a:off x="683568" y="1412776"/>
            <a:ext cx="2738635" cy="707886"/>
          </a:xfrm>
          <a:prstGeom prst="rect">
            <a:avLst/>
          </a:prstGeom>
          <a:noFill/>
          <a:ln w="9525">
            <a:noFill/>
            <a:miter lim="800000"/>
            <a:headEnd/>
            <a:tailEnd/>
          </a:ln>
        </p:spPr>
        <p:txBody>
          <a:bodyPr wrap="none">
            <a:spAutoFit/>
          </a:bodyPr>
          <a:lstStyle/>
          <a:p>
            <a:pPr marL="514350" indent="-514350">
              <a:defRPr/>
            </a:pPr>
            <a:r>
              <a:rPr lang="de-DE" sz="4000" b="1" dirty="0">
                <a:solidFill>
                  <a:srgbClr val="FF0000"/>
                </a:solidFill>
                <a:effectLst>
                  <a:outerShdw blurRad="50800" dist="38100" algn="l" rotWithShape="0">
                    <a:prstClr val="black">
                      <a:alpha val="40000"/>
                    </a:prstClr>
                  </a:outerShdw>
                </a:effectLst>
                <a:latin typeface="Arial" charset="0"/>
              </a:rPr>
              <a:t>KOMPASS</a:t>
            </a:r>
          </a:p>
        </p:txBody>
      </p:sp>
      <p:pic>
        <p:nvPicPr>
          <p:cNvPr id="35851" name="Picture 11" descr="C:\Dokumente und Einstellungen\Administrator\Lokale Einstellungen\Temporary Internet Files\Content.IE5\7TWQ71WO\MC900286458[1].wmf"/>
          <p:cNvPicPr>
            <a:picLocks noChangeAspect="1" noChangeArrowheads="1"/>
          </p:cNvPicPr>
          <p:nvPr/>
        </p:nvPicPr>
        <p:blipFill>
          <a:blip r:embed="rId3" cstate="print"/>
          <a:srcRect/>
          <a:stretch>
            <a:fillRect/>
          </a:stretch>
        </p:blipFill>
        <p:spPr bwMode="auto">
          <a:xfrm>
            <a:off x="4643438" y="1000108"/>
            <a:ext cx="2928958" cy="3714776"/>
          </a:xfrm>
          <a:prstGeom prst="rect">
            <a:avLst/>
          </a:prstGeom>
          <a:gradFill flip="none" rotWithShape="1">
            <a:gsLst>
              <a:gs pos="0">
                <a:srgbClr val="CCECFF">
                  <a:shade val="30000"/>
                  <a:satMod val="115000"/>
                </a:srgbClr>
              </a:gs>
              <a:gs pos="50000">
                <a:srgbClr val="CCECFF">
                  <a:shade val="67500"/>
                  <a:satMod val="115000"/>
                </a:srgbClr>
              </a:gs>
              <a:gs pos="100000">
                <a:srgbClr val="CCECFF">
                  <a:shade val="100000"/>
                  <a:satMod val="115000"/>
                </a:srgbClr>
              </a:gs>
            </a:gsLst>
            <a:path path="circle">
              <a:fillToRect l="100000" b="100000"/>
            </a:path>
            <a:tileRect t="-100000" r="-100000"/>
          </a:gradFill>
          <a:ln>
            <a:noFill/>
          </a:ln>
          <a:scene3d>
            <a:camera prst="perspectiveAbove"/>
            <a:lightRig rig="threePt" dir="t"/>
          </a:scene3d>
        </p:spPr>
      </p:pic>
      <p:pic>
        <p:nvPicPr>
          <p:cNvPr id="7" name="Picture 3"/>
          <p:cNvPicPr>
            <a:picLocks noChangeAspect="1" noChangeArrowheads="1"/>
          </p:cNvPicPr>
          <p:nvPr/>
        </p:nvPicPr>
        <p:blipFill>
          <a:blip r:embed="rId4" cstate="print"/>
          <a:srcRect/>
          <a:stretch>
            <a:fillRect/>
          </a:stretch>
        </p:blipFill>
        <p:spPr bwMode="auto">
          <a:xfrm>
            <a:off x="4932040" y="237163"/>
            <a:ext cx="3999929" cy="671557"/>
          </a:xfrm>
          <a:prstGeom prst="rect">
            <a:avLst/>
          </a:prstGeom>
          <a:noFill/>
          <a:ln w="9525">
            <a:noFill/>
            <a:miter lim="800000"/>
            <a:headEnd/>
            <a:tailEnd/>
          </a:ln>
          <a:effectLst/>
        </p:spPr>
      </p:pic>
      <p:sp>
        <p:nvSpPr>
          <p:cNvPr id="8" name="Textfeld 7"/>
          <p:cNvSpPr txBox="1"/>
          <p:nvPr/>
        </p:nvSpPr>
        <p:spPr>
          <a:xfrm>
            <a:off x="755576" y="2269321"/>
            <a:ext cx="3773790" cy="1015663"/>
          </a:xfrm>
          <a:prstGeom prst="rect">
            <a:avLst/>
          </a:prstGeom>
          <a:noFill/>
        </p:spPr>
        <p:txBody>
          <a:bodyPr wrap="none" rtlCol="0">
            <a:spAutoFit/>
          </a:bodyPr>
          <a:lstStyle/>
          <a:p>
            <a:r>
              <a:rPr lang="de-DE" sz="2000" dirty="0" smtClean="0">
                <a:latin typeface="Arial" pitchFamily="34" charset="0"/>
                <a:cs typeface="Arial" pitchFamily="34" charset="0"/>
              </a:rPr>
              <a:t>Zur Vorbeugung gegen den </a:t>
            </a:r>
          </a:p>
          <a:p>
            <a:r>
              <a:rPr lang="de-DE" sz="2000" dirty="0" smtClean="0">
                <a:latin typeface="Arial" pitchFamily="34" charset="0"/>
                <a:cs typeface="Arial" pitchFamily="34" charset="0"/>
              </a:rPr>
              <a:t>Fachkräftemangel und für ein </a:t>
            </a:r>
          </a:p>
          <a:p>
            <a:r>
              <a:rPr lang="de-DE" sz="2000" dirty="0" smtClean="0">
                <a:latin typeface="Arial" pitchFamily="34" charset="0"/>
                <a:cs typeface="Arial" pitchFamily="34" charset="0"/>
              </a:rPr>
              <a:t>demografiefestes Unternehmen</a:t>
            </a:r>
            <a:endParaRPr lang="de-DE" sz="2000"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1"/>
          </p:nvPr>
        </p:nvSpPr>
        <p:spPr>
          <a:xfrm>
            <a:off x="500063" y="1500188"/>
            <a:ext cx="8143875" cy="4357687"/>
          </a:xfrm>
        </p:spPr>
        <p:txBody>
          <a:bodyPr/>
          <a:lstStyle/>
          <a:p>
            <a:pPr marL="265113" indent="-265113" algn="l" eaLnBrk="1" hangingPunct="1">
              <a:lnSpc>
                <a:spcPct val="80000"/>
              </a:lnSpc>
              <a:spcBef>
                <a:spcPct val="0"/>
              </a:spcBef>
              <a:defRPr/>
            </a:pPr>
            <a:endParaRPr lang="de-DE" sz="1400" b="1" dirty="0" smtClean="0">
              <a:latin typeface="Arial" charset="0"/>
            </a:endParaRPr>
          </a:p>
          <a:p>
            <a:pPr algn="l">
              <a:defRPr/>
            </a:pPr>
            <a:r>
              <a:rPr lang="de-DE" sz="1600" b="1" dirty="0" smtClean="0">
                <a:latin typeface="Arial" pitchFamily="34" charset="0"/>
                <a:cs typeface="Arial" pitchFamily="34" charset="0"/>
              </a:rPr>
              <a:t>Auswahl des Hospitationsgebers</a:t>
            </a:r>
            <a:r>
              <a:rPr lang="de-DE" sz="1400" dirty="0" smtClean="0">
                <a:latin typeface="Arial" pitchFamily="34" charset="0"/>
                <a:cs typeface="Arial" pitchFamily="34" charset="0"/>
              </a:rPr>
              <a:t> mit Unterstützung der Fort- u. Weiterbildung</a:t>
            </a:r>
          </a:p>
          <a:p>
            <a:pPr algn="l">
              <a:defRPr/>
            </a:pPr>
            <a:endParaRPr lang="de-DE" sz="1400" b="1" dirty="0" smtClean="0">
              <a:latin typeface="Arial" charset="0"/>
            </a:endParaRPr>
          </a:p>
          <a:p>
            <a:pPr algn="l">
              <a:defRPr/>
            </a:pPr>
            <a:r>
              <a:rPr lang="de-DE" sz="1400" dirty="0" smtClean="0">
                <a:latin typeface="Arial" charset="0"/>
              </a:rPr>
              <a:t>Jeder Teilnehmer/jede Teilnehmerin hat die Möglichkeit im Rahmen des KOMPASS-Programms </a:t>
            </a:r>
            <a:br>
              <a:rPr lang="de-DE" sz="1400" dirty="0" smtClean="0">
                <a:latin typeface="Arial" charset="0"/>
              </a:rPr>
            </a:br>
            <a:r>
              <a:rPr lang="de-DE" sz="1400" dirty="0" smtClean="0">
                <a:latin typeface="Arial" charset="0"/>
              </a:rPr>
              <a:t>2 Tage in anderen Abteilungen eine Hospitation durchzuführen. Dazu äußert er/sie Wünsche, welche Abteilungen/Standorte für ihn/sie von Interesse sind. Leitlinie sollte dabei sein, sich intensiver mit denjenigen Bereichen zu beschäftigen, die den Teilnehmer bzw. die Teilnehmerin interessieren und in dem er/sie sich möglicherweise auch eine weitere berufliche Tätigkeit vorstellen könnte oder die für die Erledigung seiner/ihrer Aufgabe von besonderer Bedeutung sind.</a:t>
            </a:r>
          </a:p>
          <a:p>
            <a:pPr algn="l">
              <a:defRPr/>
            </a:pPr>
            <a:endParaRPr lang="de-DE" sz="1400" b="1" dirty="0" smtClean="0">
              <a:latin typeface="Arial" charset="0"/>
            </a:endParaRPr>
          </a:p>
          <a:p>
            <a:pPr algn="l">
              <a:defRPr/>
            </a:pPr>
            <a:r>
              <a:rPr lang="de-DE" sz="1400" b="1" dirty="0" smtClean="0">
                <a:latin typeface="Arial" charset="0"/>
              </a:rPr>
              <a:t>Hospitationsgeber Briefing:</a:t>
            </a:r>
          </a:p>
          <a:p>
            <a:pPr marL="265113" indent="-265113" algn="l" eaLnBrk="1" hangingPunct="1">
              <a:spcBef>
                <a:spcPct val="0"/>
              </a:spcBef>
              <a:defRPr/>
            </a:pPr>
            <a:endParaRPr lang="de-DE" sz="1200" dirty="0" smtClean="0">
              <a:latin typeface="Arial" charset="0"/>
            </a:endParaRPr>
          </a:p>
          <a:p>
            <a:pPr marL="265113" indent="-265113" algn="l" eaLnBrk="1" hangingPunct="1">
              <a:spcBef>
                <a:spcPct val="0"/>
              </a:spcBef>
              <a:buFont typeface="Arial" pitchFamily="34" charset="0"/>
              <a:buChar char="•"/>
              <a:defRPr/>
            </a:pPr>
            <a:r>
              <a:rPr lang="de-DE" sz="1400" dirty="0" smtClean="0">
                <a:latin typeface="Arial" charset="0"/>
              </a:rPr>
              <a:t>Abstimmung möglicher Lernfelder</a:t>
            </a:r>
          </a:p>
          <a:p>
            <a:pPr marL="265113" indent="-265113" algn="l" eaLnBrk="1" hangingPunct="1">
              <a:spcBef>
                <a:spcPct val="0"/>
              </a:spcBef>
              <a:buFont typeface="Arial" pitchFamily="34" charset="0"/>
              <a:buChar char="•"/>
              <a:defRPr/>
            </a:pPr>
            <a:r>
              <a:rPr lang="de-DE" sz="1400" dirty="0" smtClean="0">
                <a:latin typeface="Arial" charset="0"/>
              </a:rPr>
              <a:t>Vorbereiten eines strukturierten Interviews mit dem Hospitationsgeber</a:t>
            </a:r>
          </a:p>
          <a:p>
            <a:pPr marL="265113" indent="-265113" algn="l" eaLnBrk="1" hangingPunct="1">
              <a:spcBef>
                <a:spcPct val="0"/>
              </a:spcBef>
              <a:buFont typeface="Arial" pitchFamily="34" charset="0"/>
              <a:buChar char="•"/>
              <a:defRPr/>
            </a:pPr>
            <a:r>
              <a:rPr lang="de-DE" sz="1400" dirty="0" smtClean="0">
                <a:latin typeface="Arial" charset="0"/>
              </a:rPr>
              <a:t>Erwünschter Output: Erfahrungen für die eigene berufliche Strategie, die private, die organisationale und professionale Rolle</a:t>
            </a:r>
          </a:p>
          <a:p>
            <a:pPr marL="265113" indent="-265113" algn="l" eaLnBrk="1" hangingPunct="1">
              <a:spcBef>
                <a:spcPct val="0"/>
              </a:spcBef>
              <a:buFont typeface="Arial" pitchFamily="34" charset="0"/>
              <a:buChar char="•"/>
              <a:defRPr/>
            </a:pPr>
            <a:endParaRPr lang="de-DE" sz="1400" dirty="0" smtClean="0">
              <a:latin typeface="Arial" charset="0"/>
            </a:endParaRPr>
          </a:p>
          <a:p>
            <a:pPr marL="265113" indent="-265113" algn="l" eaLnBrk="1" hangingPunct="1">
              <a:spcBef>
                <a:spcPct val="0"/>
              </a:spcBef>
              <a:defRPr/>
            </a:pPr>
            <a:r>
              <a:rPr lang="de-DE" sz="1400" b="1" dirty="0" smtClean="0">
                <a:latin typeface="Arial" charset="0"/>
              </a:rPr>
              <a:t>Briefing der Hospitationsnehmer </a:t>
            </a:r>
          </a:p>
          <a:p>
            <a:pPr marL="265113" indent="-265113" algn="l" eaLnBrk="1" hangingPunct="1">
              <a:spcBef>
                <a:spcPct val="0"/>
              </a:spcBef>
              <a:defRPr/>
            </a:pPr>
            <a:r>
              <a:rPr lang="de-DE" sz="1400" dirty="0" smtClean="0">
                <a:latin typeface="Arial" charset="0"/>
              </a:rPr>
              <a:t>zu Beobachtungsschwerpunkten, der Ergebnisevaluation und der Präsentation in der Kleingruppe</a:t>
            </a:r>
          </a:p>
          <a:p>
            <a:pPr marL="265113" indent="-265113" algn="l" eaLnBrk="1" hangingPunct="1">
              <a:spcBef>
                <a:spcPct val="0"/>
              </a:spcBef>
              <a:buFont typeface="Arial" pitchFamily="34" charset="0"/>
              <a:buChar char="•"/>
              <a:defRPr/>
            </a:pPr>
            <a:endParaRPr lang="de-DE" sz="1400" dirty="0" smtClean="0">
              <a:latin typeface="Arial" charset="0"/>
            </a:endParaRPr>
          </a:p>
          <a:p>
            <a:pPr marL="265113" indent="-265113" algn="l" eaLnBrk="1" hangingPunct="1">
              <a:spcBef>
                <a:spcPct val="0"/>
              </a:spcBef>
              <a:defRPr/>
            </a:pPr>
            <a:endParaRPr lang="de-DE" sz="1400" b="1" dirty="0" smtClean="0">
              <a:latin typeface="Arial" charset="0"/>
            </a:endParaRPr>
          </a:p>
        </p:txBody>
      </p:sp>
      <p:sp>
        <p:nvSpPr>
          <p:cNvPr id="11267" name="Rectangle 7"/>
          <p:cNvSpPr>
            <a:spLocks noChangeArrowheads="1"/>
          </p:cNvSpPr>
          <p:nvPr/>
        </p:nvSpPr>
        <p:spPr bwMode="auto">
          <a:xfrm>
            <a:off x="107950" y="609600"/>
            <a:ext cx="7772400" cy="685800"/>
          </a:xfrm>
          <a:prstGeom prst="rect">
            <a:avLst/>
          </a:prstGeom>
          <a:noFill/>
          <a:ln w="9525">
            <a:noFill/>
            <a:miter lim="800000"/>
            <a:headEnd/>
            <a:tailEnd/>
          </a:ln>
        </p:spPr>
        <p:txBody>
          <a:bodyPr anchor="ctr"/>
          <a:lstStyle/>
          <a:p>
            <a:pPr marL="457200" indent="-457200"/>
            <a:r>
              <a:rPr lang="de-DE" sz="1600" b="1" dirty="0">
                <a:solidFill>
                  <a:schemeClr val="tx2"/>
                </a:solidFill>
                <a:latin typeface="Arial" charset="0"/>
              </a:rPr>
              <a:t/>
            </a:r>
            <a:br>
              <a:rPr lang="de-DE" sz="1600" b="1" dirty="0">
                <a:solidFill>
                  <a:schemeClr val="tx2"/>
                </a:solidFill>
                <a:latin typeface="Arial" charset="0"/>
              </a:rPr>
            </a:br>
            <a:r>
              <a:rPr lang="de-DE" sz="1600" b="1" dirty="0">
                <a:solidFill>
                  <a:schemeClr val="tx2"/>
                </a:solidFill>
                <a:latin typeface="Arial" charset="0"/>
              </a:rPr>
              <a:t>   </a:t>
            </a:r>
          </a:p>
        </p:txBody>
      </p:sp>
      <p:sp>
        <p:nvSpPr>
          <p:cNvPr id="9" name="Text Box 4"/>
          <p:cNvSpPr txBox="1">
            <a:spLocks noChangeArrowheads="1"/>
          </p:cNvSpPr>
          <p:nvPr/>
        </p:nvSpPr>
        <p:spPr bwMode="auto">
          <a:xfrm>
            <a:off x="214313" y="219075"/>
            <a:ext cx="8715375" cy="1077218"/>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a:spAutoFit/>
          </a:bodyPr>
          <a:lstStyle/>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Hospitationen</a:t>
            </a:r>
            <a:endParaRPr lang="de-DE" b="1" dirty="0">
              <a:solidFill>
                <a:srgbClr val="C00000"/>
              </a:solidFill>
              <a:effectLst>
                <a:outerShdw blurRad="50800" dist="38100" algn="l" rotWithShape="0">
                  <a:prstClr val="black">
                    <a:alpha val="40000"/>
                  </a:prstClr>
                </a:outerShdw>
              </a:effectLst>
              <a:latin typeface="Arial" charset="0"/>
            </a:endParaRPr>
          </a:p>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p:txBody>
      </p:sp>
      <p:pic>
        <p:nvPicPr>
          <p:cNvPr id="5" name="Picture 4"/>
          <p:cNvPicPr>
            <a:picLocks noChangeAspect="1" noChangeArrowheads="1"/>
          </p:cNvPicPr>
          <p:nvPr/>
        </p:nvPicPr>
        <p:blipFill>
          <a:blip r:embed="rId3" cstate="print"/>
          <a:srcRect/>
          <a:stretch>
            <a:fillRect/>
          </a:stretch>
        </p:blipFill>
        <p:spPr bwMode="auto">
          <a:xfrm>
            <a:off x="6948264" y="535287"/>
            <a:ext cx="1683097" cy="4454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1"/>
          </p:nvPr>
        </p:nvSpPr>
        <p:spPr>
          <a:xfrm>
            <a:off x="500063" y="1500188"/>
            <a:ext cx="8143875" cy="4357687"/>
          </a:xfrm>
        </p:spPr>
        <p:txBody>
          <a:bodyPr/>
          <a:lstStyle/>
          <a:p>
            <a:pPr marL="265113" indent="-265113" algn="l" eaLnBrk="1" hangingPunct="1">
              <a:lnSpc>
                <a:spcPct val="80000"/>
              </a:lnSpc>
              <a:spcBef>
                <a:spcPct val="0"/>
              </a:spcBef>
              <a:defRPr/>
            </a:pPr>
            <a:endParaRPr lang="de-DE" sz="1400" b="1" dirty="0" smtClean="0">
              <a:latin typeface="Arial" charset="0"/>
            </a:endParaRPr>
          </a:p>
          <a:p>
            <a:pPr algn="l">
              <a:defRPr/>
            </a:pPr>
            <a:r>
              <a:rPr lang="de-DE" sz="1600" b="1" dirty="0" smtClean="0">
                <a:latin typeface="Arial" pitchFamily="34" charset="0"/>
                <a:cs typeface="Arial" pitchFamily="34" charset="0"/>
              </a:rPr>
              <a:t>Info-Web-Veranstaltung</a:t>
            </a:r>
            <a:endParaRPr lang="de-DE" sz="1400" dirty="0" smtClean="0">
              <a:latin typeface="Arial" pitchFamily="34" charset="0"/>
              <a:cs typeface="Arial" pitchFamily="34" charset="0"/>
            </a:endParaRPr>
          </a:p>
          <a:p>
            <a:pPr algn="l">
              <a:defRPr/>
            </a:pPr>
            <a:endParaRPr lang="de-DE" sz="1400" b="1" dirty="0" smtClean="0">
              <a:latin typeface="Arial" charset="0"/>
            </a:endParaRPr>
          </a:p>
          <a:p>
            <a:pPr algn="l">
              <a:defRPr/>
            </a:pPr>
            <a:r>
              <a:rPr lang="de-DE" sz="1400" dirty="0" smtClean="0">
                <a:latin typeface="Arial" charset="0"/>
              </a:rPr>
              <a:t>Die Info-Web-Veranstaltung gibt einen Überblick über den gesamten Verlauf des Entwicklungsprogrammes, über verwendete Verfahren und Methoden, die Aufgaben und Rollen der Prozessbeteiligten und über die Vorbereitungsaufgaben der Teilnehmer. Offene Fragen werden beantwortet.  </a:t>
            </a:r>
            <a:endParaRPr lang="de-DE" sz="1400" dirty="0" smtClean="0">
              <a:latin typeface="Arial" charset="0"/>
            </a:endParaRPr>
          </a:p>
          <a:p>
            <a:pPr algn="l">
              <a:defRPr/>
            </a:pPr>
            <a:endParaRPr lang="de-DE" sz="1400" b="1" dirty="0" smtClean="0">
              <a:latin typeface="Arial" charset="0"/>
            </a:endParaRPr>
          </a:p>
          <a:p>
            <a:pPr algn="l">
              <a:defRPr/>
            </a:pPr>
            <a:r>
              <a:rPr lang="de-DE" sz="1400" b="1" dirty="0" err="1" smtClean="0">
                <a:latin typeface="Arial" charset="0"/>
              </a:rPr>
              <a:t>Webinare</a:t>
            </a:r>
            <a:endParaRPr lang="de-DE" sz="1400" b="1" dirty="0" smtClean="0">
              <a:latin typeface="Arial" charset="0"/>
            </a:endParaRPr>
          </a:p>
          <a:p>
            <a:pPr marL="265113" indent="-265113" algn="l" eaLnBrk="1" hangingPunct="1">
              <a:spcBef>
                <a:spcPct val="0"/>
              </a:spcBef>
              <a:defRPr/>
            </a:pPr>
            <a:endParaRPr lang="de-DE" sz="1200" dirty="0" smtClean="0">
              <a:latin typeface="Arial" charset="0"/>
            </a:endParaRPr>
          </a:p>
          <a:p>
            <a:pPr algn="l" eaLnBrk="1" hangingPunct="1">
              <a:spcBef>
                <a:spcPct val="0"/>
              </a:spcBef>
              <a:defRPr/>
            </a:pPr>
            <a:r>
              <a:rPr lang="de-DE" sz="1400" dirty="0" smtClean="0">
                <a:latin typeface="Arial" charset="0"/>
              </a:rPr>
              <a:t>In den </a:t>
            </a:r>
            <a:r>
              <a:rPr lang="de-DE" sz="1400" dirty="0" err="1" smtClean="0">
                <a:latin typeface="Arial" charset="0"/>
              </a:rPr>
              <a:t>Webinaren</a:t>
            </a:r>
            <a:r>
              <a:rPr lang="de-DE" sz="1400" dirty="0" smtClean="0">
                <a:latin typeface="Arial" charset="0"/>
              </a:rPr>
              <a:t> werden vorbereitende Aufgaben auf die Präsenzveranstaltungen vergeben und bearbeitet, Inhalte vermittelt, mit verschiedenen Checklisten und Tools die Teilnehmer soweit vorbereitet, dass in den Präsenzveranstaltungen die Anwendung, der Praxisbezug, die Reflexion des Gelernten umgesetzt und zukunftsfähig bearbeitet werden kann.</a:t>
            </a:r>
          </a:p>
          <a:p>
            <a:pPr algn="l" eaLnBrk="1" hangingPunct="1">
              <a:spcBef>
                <a:spcPct val="0"/>
              </a:spcBef>
              <a:defRPr/>
            </a:pPr>
            <a:r>
              <a:rPr lang="de-DE" sz="1400" dirty="0" smtClean="0">
                <a:latin typeface="Arial" charset="0"/>
              </a:rPr>
              <a:t>Die Teilnehmer kommen somit vorbereitet in die Präsenzveranstaltungen und können etwaige</a:t>
            </a:r>
            <a:r>
              <a:rPr lang="de-DE" sz="1400" dirty="0" smtClean="0">
                <a:latin typeface="Arial" charset="0"/>
              </a:rPr>
              <a:t> </a:t>
            </a:r>
            <a:endParaRPr lang="de-DE" sz="1400" dirty="0" smtClean="0">
              <a:latin typeface="Arial" charset="0"/>
            </a:endParaRPr>
          </a:p>
          <a:p>
            <a:pPr marL="265113" indent="-265113" algn="l" eaLnBrk="1" hangingPunct="1">
              <a:spcBef>
                <a:spcPct val="0"/>
              </a:spcBef>
              <a:defRPr/>
            </a:pPr>
            <a:r>
              <a:rPr lang="de-DE" sz="1400" dirty="0" smtClean="0">
                <a:latin typeface="Arial" charset="0"/>
              </a:rPr>
              <a:t>Fragen im Vorfeld überlegen und dazu in der Präsenzveranstaltung Antworten erhalten.</a:t>
            </a:r>
            <a:endParaRPr lang="de-DE" sz="1400" dirty="0" smtClean="0">
              <a:latin typeface="Arial" charset="0"/>
            </a:endParaRPr>
          </a:p>
        </p:txBody>
      </p:sp>
      <p:sp>
        <p:nvSpPr>
          <p:cNvPr id="11267" name="Rectangle 7"/>
          <p:cNvSpPr>
            <a:spLocks noChangeArrowheads="1"/>
          </p:cNvSpPr>
          <p:nvPr/>
        </p:nvSpPr>
        <p:spPr bwMode="auto">
          <a:xfrm>
            <a:off x="107950" y="609600"/>
            <a:ext cx="7772400" cy="685800"/>
          </a:xfrm>
          <a:prstGeom prst="rect">
            <a:avLst/>
          </a:prstGeom>
          <a:noFill/>
          <a:ln w="9525">
            <a:noFill/>
            <a:miter lim="800000"/>
            <a:headEnd/>
            <a:tailEnd/>
          </a:ln>
        </p:spPr>
        <p:txBody>
          <a:bodyPr anchor="ctr"/>
          <a:lstStyle/>
          <a:p>
            <a:pPr marL="457200" indent="-457200"/>
            <a:r>
              <a:rPr lang="de-DE" sz="1600" b="1" dirty="0">
                <a:solidFill>
                  <a:schemeClr val="tx2"/>
                </a:solidFill>
                <a:latin typeface="Arial" charset="0"/>
              </a:rPr>
              <a:t/>
            </a:r>
            <a:br>
              <a:rPr lang="de-DE" sz="1600" b="1" dirty="0">
                <a:solidFill>
                  <a:schemeClr val="tx2"/>
                </a:solidFill>
                <a:latin typeface="Arial" charset="0"/>
              </a:rPr>
            </a:br>
            <a:r>
              <a:rPr lang="de-DE" sz="1600" b="1" dirty="0">
                <a:solidFill>
                  <a:schemeClr val="tx2"/>
                </a:solidFill>
                <a:latin typeface="Arial" charset="0"/>
              </a:rPr>
              <a:t>   </a:t>
            </a:r>
          </a:p>
        </p:txBody>
      </p:sp>
      <p:sp>
        <p:nvSpPr>
          <p:cNvPr id="9" name="Text Box 4"/>
          <p:cNvSpPr txBox="1">
            <a:spLocks noChangeArrowheads="1"/>
          </p:cNvSpPr>
          <p:nvPr/>
        </p:nvSpPr>
        <p:spPr bwMode="auto">
          <a:xfrm>
            <a:off x="214313" y="219075"/>
            <a:ext cx="8715375" cy="1077218"/>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a:spAutoFit/>
          </a:bodyPr>
          <a:lstStyle/>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a:t>
            </a:r>
            <a:r>
              <a:rPr lang="de-DE" b="1" dirty="0" smtClean="0">
                <a:solidFill>
                  <a:srgbClr val="C00000"/>
                </a:solidFill>
                <a:effectLst>
                  <a:outerShdw blurRad="50800" dist="38100" algn="l" rotWithShape="0">
                    <a:prstClr val="black">
                      <a:alpha val="40000"/>
                    </a:prstClr>
                  </a:outerShdw>
                </a:effectLst>
                <a:latin typeface="Arial" charset="0"/>
              </a:rPr>
              <a:t>Info-Web-Veranstaltung und </a:t>
            </a:r>
            <a:r>
              <a:rPr lang="de-DE" b="1" dirty="0" err="1" smtClean="0">
                <a:solidFill>
                  <a:srgbClr val="C00000"/>
                </a:solidFill>
                <a:effectLst>
                  <a:outerShdw blurRad="50800" dist="38100" algn="l" rotWithShape="0">
                    <a:prstClr val="black">
                      <a:alpha val="40000"/>
                    </a:prstClr>
                  </a:outerShdw>
                </a:effectLst>
                <a:latin typeface="Arial" charset="0"/>
              </a:rPr>
              <a:t>Webinare</a:t>
            </a:r>
            <a:endParaRPr lang="de-DE" b="1" dirty="0">
              <a:solidFill>
                <a:srgbClr val="C00000"/>
              </a:solidFill>
              <a:effectLst>
                <a:outerShdw blurRad="50800" dist="38100" algn="l" rotWithShape="0">
                  <a:prstClr val="black">
                    <a:alpha val="40000"/>
                  </a:prstClr>
                </a:outerShdw>
              </a:effectLst>
              <a:latin typeface="Arial" charset="0"/>
            </a:endParaRPr>
          </a:p>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p:txBody>
      </p:sp>
      <p:pic>
        <p:nvPicPr>
          <p:cNvPr id="5" name="Picture 4"/>
          <p:cNvPicPr>
            <a:picLocks noChangeAspect="1" noChangeArrowheads="1"/>
          </p:cNvPicPr>
          <p:nvPr/>
        </p:nvPicPr>
        <p:blipFill>
          <a:blip r:embed="rId3" cstate="print"/>
          <a:srcRect/>
          <a:stretch>
            <a:fillRect/>
          </a:stretch>
        </p:blipFill>
        <p:spPr bwMode="auto">
          <a:xfrm>
            <a:off x="6948264" y="535287"/>
            <a:ext cx="1683097" cy="445441"/>
          </a:xfrm>
          <a:prstGeom prst="rect">
            <a:avLst/>
          </a:prstGeom>
          <a:noFill/>
          <a:ln w="9525">
            <a:noFill/>
            <a:miter lim="800000"/>
            <a:headEnd/>
            <a:tailEnd/>
          </a:ln>
          <a:effectLst/>
        </p:spPr>
      </p:pic>
    </p:spTree>
    <p:extLst>
      <p:ext uri="{BB962C8B-B14F-4D97-AF65-F5344CB8AC3E}">
        <p14:creationId xmlns:p14="http://schemas.microsoft.com/office/powerpoint/2010/main" val="513066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250825" y="2315989"/>
            <a:ext cx="2736850" cy="4497387"/>
          </a:xfrm>
        </p:spPr>
        <p:txBody>
          <a:bodyPr/>
          <a:lstStyle/>
          <a:p>
            <a:pPr eaLnBrk="1" hangingPunct="1">
              <a:lnSpc>
                <a:spcPct val="90000"/>
              </a:lnSpc>
              <a:spcBef>
                <a:spcPct val="0"/>
              </a:spcBef>
            </a:pPr>
            <a:r>
              <a:rPr lang="de-DE" sz="1400" b="1" dirty="0" smtClean="0">
                <a:latin typeface="Arial" charset="0"/>
              </a:rPr>
              <a:t>Eigenverantwortlich und innovativ</a:t>
            </a:r>
          </a:p>
          <a:p>
            <a:pPr eaLnBrk="1" hangingPunct="1">
              <a:lnSpc>
                <a:spcPct val="90000"/>
              </a:lnSpc>
              <a:spcBef>
                <a:spcPct val="0"/>
              </a:spcBef>
              <a:buFontTx/>
              <a:buNone/>
            </a:pPr>
            <a:endParaRPr lang="de-DE" sz="1400" b="1" dirty="0" smtClean="0">
              <a:latin typeface="Arial" charset="0"/>
            </a:endParaRPr>
          </a:p>
          <a:p>
            <a:pPr eaLnBrk="1" hangingPunct="1">
              <a:lnSpc>
                <a:spcPct val="90000"/>
              </a:lnSpc>
              <a:spcBef>
                <a:spcPct val="0"/>
              </a:spcBef>
            </a:pPr>
            <a:r>
              <a:rPr lang="de-DE" sz="1400" b="1" dirty="0" smtClean="0">
                <a:latin typeface="Arial" charset="0"/>
              </a:rPr>
              <a:t>Netzwerke schaffen</a:t>
            </a:r>
          </a:p>
          <a:p>
            <a:pPr eaLnBrk="1" hangingPunct="1">
              <a:lnSpc>
                <a:spcPct val="90000"/>
              </a:lnSpc>
              <a:spcBef>
                <a:spcPct val="0"/>
              </a:spcBef>
            </a:pPr>
            <a:endParaRPr lang="de-DE" sz="1400" b="1" dirty="0" smtClean="0">
              <a:latin typeface="Arial" charset="0"/>
            </a:endParaRPr>
          </a:p>
          <a:p>
            <a:pPr eaLnBrk="1" hangingPunct="1">
              <a:lnSpc>
                <a:spcPct val="90000"/>
              </a:lnSpc>
              <a:spcBef>
                <a:spcPct val="0"/>
              </a:spcBef>
              <a:buFontTx/>
              <a:buNone/>
            </a:pPr>
            <a:endParaRPr lang="de-DE" sz="1400" b="1" dirty="0" smtClean="0">
              <a:latin typeface="Arial" charset="0"/>
            </a:endParaRPr>
          </a:p>
          <a:p>
            <a:pPr eaLnBrk="1" hangingPunct="1">
              <a:lnSpc>
                <a:spcPct val="90000"/>
              </a:lnSpc>
              <a:spcBef>
                <a:spcPct val="0"/>
              </a:spcBef>
            </a:pPr>
            <a:r>
              <a:rPr lang="de-DE" sz="1400" b="1" dirty="0" smtClean="0">
                <a:latin typeface="Arial" charset="0"/>
              </a:rPr>
              <a:t>Auftanken</a:t>
            </a:r>
          </a:p>
          <a:p>
            <a:pPr eaLnBrk="1" hangingPunct="1">
              <a:lnSpc>
                <a:spcPct val="90000"/>
              </a:lnSpc>
              <a:spcBef>
                <a:spcPct val="0"/>
              </a:spcBef>
              <a:buFontTx/>
              <a:buNone/>
            </a:pPr>
            <a:endParaRPr lang="de-DE" sz="1400" b="1" dirty="0" smtClean="0">
              <a:latin typeface="Arial" charset="0"/>
            </a:endParaRPr>
          </a:p>
          <a:p>
            <a:pPr eaLnBrk="1" hangingPunct="1">
              <a:lnSpc>
                <a:spcPct val="90000"/>
              </a:lnSpc>
              <a:spcBef>
                <a:spcPct val="0"/>
              </a:spcBef>
              <a:buFontTx/>
              <a:buNone/>
            </a:pPr>
            <a:endParaRPr lang="de-DE" sz="1400" b="1" dirty="0" smtClean="0">
              <a:latin typeface="Arial" charset="0"/>
            </a:endParaRPr>
          </a:p>
          <a:p>
            <a:pPr eaLnBrk="1" hangingPunct="1">
              <a:lnSpc>
                <a:spcPct val="90000"/>
              </a:lnSpc>
              <a:spcBef>
                <a:spcPct val="0"/>
              </a:spcBef>
              <a:buFontTx/>
              <a:buNone/>
            </a:pPr>
            <a:endParaRPr lang="de-DE" sz="1400" b="1" dirty="0" smtClean="0">
              <a:latin typeface="Arial" charset="0"/>
            </a:endParaRPr>
          </a:p>
          <a:p>
            <a:pPr eaLnBrk="1" hangingPunct="1">
              <a:lnSpc>
                <a:spcPct val="90000"/>
              </a:lnSpc>
              <a:spcBef>
                <a:spcPct val="0"/>
              </a:spcBef>
            </a:pPr>
            <a:r>
              <a:rPr lang="de-DE" sz="1400" b="1" dirty="0" smtClean="0">
                <a:latin typeface="Arial" charset="0"/>
              </a:rPr>
              <a:t>Blick über den Tellerrand</a:t>
            </a:r>
          </a:p>
          <a:p>
            <a:pPr eaLnBrk="1" hangingPunct="1">
              <a:lnSpc>
                <a:spcPct val="90000"/>
              </a:lnSpc>
              <a:spcBef>
                <a:spcPct val="0"/>
              </a:spcBef>
              <a:buFontTx/>
              <a:buNone/>
            </a:pPr>
            <a:endParaRPr lang="de-DE" sz="1400" b="1" dirty="0" smtClean="0">
              <a:latin typeface="Arial" charset="0"/>
            </a:endParaRPr>
          </a:p>
          <a:p>
            <a:pPr eaLnBrk="1" hangingPunct="1">
              <a:lnSpc>
                <a:spcPct val="90000"/>
              </a:lnSpc>
              <a:spcBef>
                <a:spcPct val="0"/>
              </a:spcBef>
            </a:pPr>
            <a:endParaRPr lang="de-DE" sz="1400" b="1" dirty="0" smtClean="0">
              <a:latin typeface="Arial" charset="0"/>
            </a:endParaRPr>
          </a:p>
          <a:p>
            <a:pPr eaLnBrk="1" hangingPunct="1">
              <a:lnSpc>
                <a:spcPct val="90000"/>
              </a:lnSpc>
              <a:spcBef>
                <a:spcPct val="0"/>
              </a:spcBef>
            </a:pPr>
            <a:endParaRPr lang="de-DE" sz="1400" b="1" dirty="0" smtClean="0">
              <a:latin typeface="Arial" charset="0"/>
            </a:endParaRPr>
          </a:p>
          <a:p>
            <a:pPr eaLnBrk="1" hangingPunct="1">
              <a:lnSpc>
                <a:spcPct val="90000"/>
              </a:lnSpc>
              <a:spcBef>
                <a:spcPct val="0"/>
              </a:spcBef>
            </a:pPr>
            <a:r>
              <a:rPr lang="de-DE" sz="1400" b="1" dirty="0" smtClean="0">
                <a:latin typeface="Arial" charset="0"/>
              </a:rPr>
              <a:t>Loyalität und Unternehmensbindung</a:t>
            </a:r>
          </a:p>
        </p:txBody>
      </p:sp>
      <p:sp>
        <p:nvSpPr>
          <p:cNvPr id="13315" name="Rectangle 8"/>
          <p:cNvSpPr>
            <a:spLocks noChangeArrowheads="1"/>
          </p:cNvSpPr>
          <p:nvPr/>
        </p:nvSpPr>
        <p:spPr bwMode="auto">
          <a:xfrm>
            <a:off x="2555875" y="2099965"/>
            <a:ext cx="6264275" cy="4465637"/>
          </a:xfrm>
          <a:prstGeom prst="rect">
            <a:avLst/>
          </a:prstGeom>
          <a:noFill/>
          <a:ln w="9525">
            <a:noFill/>
            <a:miter lim="800000"/>
            <a:headEnd/>
            <a:tailEnd/>
          </a:ln>
        </p:spPr>
        <p:txBody>
          <a:bodyPr/>
          <a:lstStyle/>
          <a:p>
            <a:pPr marL="342900" indent="-342900">
              <a:lnSpc>
                <a:spcPct val="90000"/>
              </a:lnSpc>
            </a:pPr>
            <a:r>
              <a:rPr lang="de-DE" sz="1000" dirty="0">
                <a:latin typeface="Arial" charset="0"/>
              </a:rPr>
              <a:t>          </a:t>
            </a:r>
            <a:r>
              <a:rPr lang="de-DE" sz="1400" dirty="0">
                <a:latin typeface="Arial" charset="0"/>
              </a:rPr>
              <a:t> </a:t>
            </a:r>
          </a:p>
          <a:p>
            <a:pPr marL="342900" indent="-342900">
              <a:lnSpc>
                <a:spcPct val="90000"/>
              </a:lnSpc>
            </a:pPr>
            <a:r>
              <a:rPr lang="de-DE" sz="1400" dirty="0">
                <a:latin typeface="Arial" charset="0"/>
              </a:rPr>
              <a:t>	transferieren zentrale Aussagen der Unternehmensstrategie in eine persönliche </a:t>
            </a:r>
            <a:r>
              <a:rPr lang="de-DE" sz="1400" dirty="0" smtClean="0">
                <a:latin typeface="Arial" charset="0"/>
              </a:rPr>
              <a:t>Strategie.</a:t>
            </a:r>
          </a:p>
          <a:p>
            <a:pPr marL="342900" indent="-342900">
              <a:lnSpc>
                <a:spcPct val="90000"/>
              </a:lnSpc>
            </a:pPr>
            <a:r>
              <a:rPr lang="de-DE" sz="1400" dirty="0" smtClean="0">
                <a:latin typeface="Arial" charset="0"/>
              </a:rPr>
              <a:t> </a:t>
            </a:r>
            <a:endParaRPr lang="de-DE" sz="1400" dirty="0">
              <a:latin typeface="Arial" charset="0"/>
            </a:endParaRPr>
          </a:p>
          <a:p>
            <a:pPr marL="342900" indent="-342900">
              <a:lnSpc>
                <a:spcPct val="90000"/>
              </a:lnSpc>
            </a:pPr>
            <a:r>
              <a:rPr lang="de-DE" sz="1400" dirty="0">
                <a:latin typeface="Arial" charset="0"/>
              </a:rPr>
              <a:t>	erarbeiten ihre Lernziele mit persönlichen </a:t>
            </a:r>
            <a:r>
              <a:rPr lang="de-DE" sz="1400" dirty="0" smtClean="0">
                <a:latin typeface="Arial" charset="0"/>
              </a:rPr>
              <a:t>Lernbegleitern; </a:t>
            </a:r>
            <a:r>
              <a:rPr lang="de-DE" sz="1400" dirty="0">
                <a:latin typeface="Arial" charset="0"/>
              </a:rPr>
              <a:t>sie gestalten hierdurch Lern- und Unterstützungsnetzwerke im Unternehmensalltag.</a:t>
            </a:r>
          </a:p>
          <a:p>
            <a:pPr marL="342900" indent="-342900">
              <a:lnSpc>
                <a:spcPct val="90000"/>
              </a:lnSpc>
            </a:pPr>
            <a:endParaRPr lang="de-DE" sz="1400" dirty="0">
              <a:latin typeface="Arial" charset="0"/>
            </a:endParaRPr>
          </a:p>
          <a:p>
            <a:pPr marL="342900" indent="-342900">
              <a:lnSpc>
                <a:spcPct val="90000"/>
              </a:lnSpc>
            </a:pPr>
            <a:r>
              <a:rPr lang="de-DE" sz="1400" dirty="0">
                <a:latin typeface="Arial" charset="0"/>
              </a:rPr>
              <a:t>	messen den aktuellen Stand ihrer persönlichen Ressourcen und füllen diese insbesondere mit strategischen, persönlichen und Veränderungs-kompetenzen auf.</a:t>
            </a:r>
          </a:p>
          <a:p>
            <a:pPr marL="342900" indent="-342900">
              <a:lnSpc>
                <a:spcPct val="90000"/>
              </a:lnSpc>
            </a:pPr>
            <a:endParaRPr lang="de-DE" sz="1400" dirty="0">
              <a:latin typeface="Arial" charset="0"/>
            </a:endParaRPr>
          </a:p>
          <a:p>
            <a:pPr marL="342900" indent="-342900">
              <a:lnSpc>
                <a:spcPct val="90000"/>
              </a:lnSpc>
            </a:pPr>
            <a:r>
              <a:rPr lang="de-DE" sz="1400" dirty="0">
                <a:latin typeface="Arial" charset="0"/>
              </a:rPr>
              <a:t>	hospitieren zu vorbereiteten Fragestellungen und zur Kompetenzentwicklung </a:t>
            </a:r>
            <a:r>
              <a:rPr lang="de-DE" sz="1400" dirty="0" smtClean="0">
                <a:latin typeface="Arial" charset="0"/>
              </a:rPr>
              <a:t>in relevanten Abteilungen.</a:t>
            </a:r>
            <a:endParaRPr lang="de-DE" sz="1400" dirty="0">
              <a:latin typeface="Arial" charset="0"/>
            </a:endParaRPr>
          </a:p>
          <a:p>
            <a:pPr marL="342900" indent="-342900">
              <a:lnSpc>
                <a:spcPct val="90000"/>
              </a:lnSpc>
            </a:pPr>
            <a:endParaRPr lang="de-DE" sz="1400" dirty="0">
              <a:latin typeface="Arial" charset="0"/>
            </a:endParaRPr>
          </a:p>
          <a:p>
            <a:pPr marL="342900" indent="-342900">
              <a:lnSpc>
                <a:spcPct val="90000"/>
              </a:lnSpc>
            </a:pPr>
            <a:r>
              <a:rPr lang="de-DE" sz="1400" dirty="0">
                <a:latin typeface="Arial" charset="0"/>
              </a:rPr>
              <a:t>	</a:t>
            </a:r>
          </a:p>
          <a:p>
            <a:pPr marL="342900" indent="-342900">
              <a:lnSpc>
                <a:spcPct val="90000"/>
              </a:lnSpc>
            </a:pPr>
            <a:r>
              <a:rPr lang="de-DE" sz="1400" dirty="0">
                <a:latin typeface="Arial" charset="0"/>
              </a:rPr>
              <a:t>	</a:t>
            </a:r>
            <a:r>
              <a:rPr lang="de-DE" sz="1400" dirty="0" smtClean="0">
                <a:latin typeface="Arial" charset="0"/>
              </a:rPr>
              <a:t>bereichern Ihr Tätigkeitsfeld, finden wieder Freude an neuen Herausforderungen, erhöhen die Bindung zu Ihrem Unternehmen</a:t>
            </a:r>
            <a:endParaRPr lang="de-DE" sz="1400" dirty="0">
              <a:latin typeface="Arial" charset="0"/>
            </a:endParaRPr>
          </a:p>
        </p:txBody>
      </p:sp>
      <p:sp>
        <p:nvSpPr>
          <p:cNvPr id="5" name="Text Box 4"/>
          <p:cNvSpPr txBox="1">
            <a:spLocks noChangeArrowheads="1"/>
          </p:cNvSpPr>
          <p:nvPr/>
        </p:nvSpPr>
        <p:spPr bwMode="auto">
          <a:xfrm>
            <a:off x="214313" y="192435"/>
            <a:ext cx="8715375" cy="1446550"/>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a:spAutoFit/>
          </a:bodyPr>
          <a:lstStyle/>
          <a:p>
            <a:pPr marL="514350" indent="-514350">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Was </a:t>
            </a:r>
            <a:r>
              <a:rPr lang="de-DE" b="1" dirty="0">
                <a:solidFill>
                  <a:srgbClr val="C00000"/>
                </a:solidFill>
                <a:effectLst>
                  <a:outerShdw blurRad="50800" dist="38100" algn="l" rotWithShape="0">
                    <a:prstClr val="black">
                      <a:alpha val="40000"/>
                    </a:prstClr>
                  </a:outerShdw>
                </a:effectLst>
                <a:latin typeface="Arial" charset="0"/>
              </a:rPr>
              <a:t>wollen wir </a:t>
            </a:r>
            <a:r>
              <a:rPr lang="de-DE" b="1" dirty="0" smtClean="0">
                <a:solidFill>
                  <a:srgbClr val="C00000"/>
                </a:solidFill>
                <a:effectLst>
                  <a:outerShdw blurRad="50800" dist="38100" algn="l" rotWithShape="0">
                    <a:prstClr val="black">
                      <a:alpha val="40000"/>
                    </a:prstClr>
                  </a:outerShdw>
                </a:effectLst>
                <a:latin typeface="Arial" charset="0"/>
              </a:rPr>
              <a:t>erreichen?</a:t>
            </a: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Was </a:t>
            </a:r>
            <a:r>
              <a:rPr lang="de-DE" b="1" dirty="0">
                <a:solidFill>
                  <a:srgbClr val="C00000"/>
                </a:solidFill>
                <a:effectLst>
                  <a:outerShdw blurRad="50800" dist="38100" algn="l" rotWithShape="0">
                    <a:prstClr val="black">
                      <a:alpha val="40000"/>
                    </a:prstClr>
                  </a:outerShdw>
                </a:effectLst>
                <a:latin typeface="Arial" charset="0"/>
              </a:rPr>
              <a:t>ist uns wichtig?</a:t>
            </a:r>
          </a:p>
          <a:p>
            <a:pPr marL="514350" indent="-514350">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p:txBody>
      </p:sp>
      <p:sp>
        <p:nvSpPr>
          <p:cNvPr id="13317" name="Rechteck 5"/>
          <p:cNvSpPr>
            <a:spLocks noChangeArrowheads="1"/>
          </p:cNvSpPr>
          <p:nvPr/>
        </p:nvSpPr>
        <p:spPr bwMode="auto">
          <a:xfrm>
            <a:off x="2843213" y="1955949"/>
            <a:ext cx="3384971" cy="307777"/>
          </a:xfrm>
          <a:prstGeom prst="rect">
            <a:avLst/>
          </a:prstGeom>
          <a:noFill/>
          <a:ln w="9525">
            <a:noFill/>
            <a:miter lim="800000"/>
            <a:headEnd/>
            <a:tailEnd/>
          </a:ln>
        </p:spPr>
        <p:txBody>
          <a:bodyPr wrap="square">
            <a:spAutoFit/>
          </a:bodyPr>
          <a:lstStyle/>
          <a:p>
            <a:r>
              <a:rPr lang="de-DE" sz="1400" dirty="0">
                <a:latin typeface="Arial" charset="0"/>
              </a:rPr>
              <a:t> Die </a:t>
            </a:r>
            <a:r>
              <a:rPr lang="de-DE" sz="1400" dirty="0" smtClean="0">
                <a:latin typeface="Arial" charset="0"/>
              </a:rPr>
              <a:t>Teilnehmer und Teilnehmerinnen…</a:t>
            </a:r>
            <a:endParaRPr lang="de-DE" sz="1400" dirty="0"/>
          </a:p>
        </p:txBody>
      </p:sp>
      <p:pic>
        <p:nvPicPr>
          <p:cNvPr id="6" name="Picture 4"/>
          <p:cNvPicPr>
            <a:picLocks noChangeAspect="1" noChangeArrowheads="1"/>
          </p:cNvPicPr>
          <p:nvPr/>
        </p:nvPicPr>
        <p:blipFill>
          <a:blip r:embed="rId3" cstate="print"/>
          <a:srcRect/>
          <a:stretch>
            <a:fillRect/>
          </a:stretch>
        </p:blipFill>
        <p:spPr bwMode="auto">
          <a:xfrm>
            <a:off x="6948264" y="679303"/>
            <a:ext cx="1683097" cy="4454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8"/>
          <p:cNvSpPr>
            <a:spLocks noGrp="1" noChangeArrowheads="1"/>
          </p:cNvSpPr>
          <p:nvPr>
            <p:ph type="ctrTitle"/>
          </p:nvPr>
        </p:nvSpPr>
        <p:spPr>
          <a:xfrm>
            <a:off x="395288" y="1319213"/>
            <a:ext cx="8304212" cy="4752975"/>
          </a:xfrm>
        </p:spPr>
        <p:txBody>
          <a:bodyPr/>
          <a:lstStyle/>
          <a:p>
            <a:pPr algn="l" eaLnBrk="1" hangingPunct="1"/>
            <a:r>
              <a:rPr lang="de-DE" sz="1400" b="1" dirty="0" smtClean="0">
                <a:latin typeface="Arial" charset="0"/>
              </a:rPr>
              <a:t/>
            </a:r>
            <a:br>
              <a:rPr lang="de-DE" sz="1400" b="1" dirty="0" smtClean="0">
                <a:latin typeface="Arial" charset="0"/>
              </a:rPr>
            </a:br>
            <a:r>
              <a:rPr lang="de-DE" sz="1400" b="1" dirty="0" smtClean="0">
                <a:latin typeface="Arial" charset="0"/>
              </a:rPr>
              <a:t>Der Teilnehmer/die Teilnehmerin</a:t>
            </a:r>
            <a:br>
              <a:rPr lang="de-DE" sz="1400" b="1" dirty="0" smtClean="0">
                <a:latin typeface="Arial" charset="0"/>
              </a:rPr>
            </a:br>
            <a:r>
              <a:rPr lang="de-DE" sz="1200" dirty="0" smtClean="0">
                <a:latin typeface="Arial" charset="0"/>
              </a:rPr>
              <a:t>Die Teilnehmer und Teilnehmerinnen verpflichten sich zur aktiven und vollständigen Teilnahme am Programm. Sie bringen sich mit ihren Erfahrungen und Ihrem Wissen in die Gruppe ein und sind bereit, Feedback von den Programmbeteiligten anzunehmen.</a:t>
            </a:r>
            <a:br>
              <a:rPr lang="de-DE" sz="1200" dirty="0" smtClean="0">
                <a:latin typeface="Arial" charset="0"/>
              </a:rPr>
            </a:br>
            <a:r>
              <a:rPr lang="de-DE" sz="1200" dirty="0" smtClean="0">
                <a:latin typeface="Arial" charset="0"/>
              </a:rPr>
              <a:t/>
            </a:r>
            <a:br>
              <a:rPr lang="de-DE" sz="1200" dirty="0" smtClean="0">
                <a:latin typeface="Arial" charset="0"/>
              </a:rPr>
            </a:br>
            <a:r>
              <a:rPr lang="de-DE" sz="1400" b="1" dirty="0" smtClean="0">
                <a:latin typeface="Arial" charset="0"/>
              </a:rPr>
              <a:t>Die Führungskraft</a:t>
            </a:r>
            <a:br>
              <a:rPr lang="de-DE" sz="1400" b="1" dirty="0" smtClean="0">
                <a:latin typeface="Arial" charset="0"/>
              </a:rPr>
            </a:br>
            <a:r>
              <a:rPr lang="de-DE" sz="1200" dirty="0" smtClean="0">
                <a:solidFill>
                  <a:schemeClr val="tx1"/>
                </a:solidFill>
                <a:latin typeface="Arial" charset="0"/>
              </a:rPr>
              <a:t>Die Vorgesetzten der Teilnehmer/-innen ermöglichen den Teilnehmer/-innen die vollständige Teilnahme am Programm. Sie suchen regelmäßig den Austausch mit ihrem Mitarbeiter/ihrer Mitarbeiterin (nach jedem Modul). Sie unterstützen den Mitarbeiter/ die Mitarbeiterin auf Wunsch bei der Umsetzung des Entwicklungsplans und ermöglichen ihm/ihr Lernräume am Arbeitsplatz (z.B. andere Aufgaben, Projekte etc.).</a:t>
            </a:r>
            <a:br>
              <a:rPr lang="de-DE" sz="1200" dirty="0" smtClean="0">
                <a:solidFill>
                  <a:schemeClr val="tx1"/>
                </a:solidFill>
                <a:latin typeface="Arial" charset="0"/>
              </a:rPr>
            </a:br>
            <a:r>
              <a:rPr lang="de-DE" sz="1200" dirty="0" smtClean="0">
                <a:latin typeface="Arial" charset="0"/>
              </a:rPr>
              <a:t/>
            </a:r>
            <a:br>
              <a:rPr lang="de-DE" sz="1200" dirty="0" smtClean="0">
                <a:latin typeface="Arial" charset="0"/>
              </a:rPr>
            </a:br>
            <a:r>
              <a:rPr lang="de-DE" sz="1400" b="1" dirty="0" smtClean="0">
                <a:latin typeface="Arial" charset="0"/>
              </a:rPr>
              <a:t>Der</a:t>
            </a:r>
            <a:r>
              <a:rPr lang="de-DE" sz="1400" dirty="0" smtClean="0">
                <a:latin typeface="Arial" charset="0"/>
              </a:rPr>
              <a:t> </a:t>
            </a:r>
            <a:r>
              <a:rPr lang="de-DE" sz="1400" b="1" dirty="0" smtClean="0">
                <a:latin typeface="Arial" charset="0"/>
              </a:rPr>
              <a:t>Trainer und Coach</a:t>
            </a:r>
            <a:br>
              <a:rPr lang="de-DE" sz="1400" b="1" dirty="0" smtClean="0">
                <a:latin typeface="Arial" charset="0"/>
              </a:rPr>
            </a:br>
            <a:r>
              <a:rPr lang="de-DE" sz="1200" dirty="0" smtClean="0">
                <a:latin typeface="Arial" charset="0"/>
              </a:rPr>
              <a:t>Der Trainer führt die einzelnen Module (Module 1 – 3) mit den Teilnehmer und Teilnehmerinnenn durch. Er erarbeitet die Inhalte, Methoden und Leitfäden für die Vorbereitung, Durchführung und Nachbereitung sowohl für die Module als auch für die Hospitationen. Er verteilt Aufgaben, gibt  Anregungen und Rückmeldungen zur Arbeit der Gruppe sowie individuelles Feedback. Er steht in engem Austausch mit der Fort- u. Weiterbildung.</a:t>
            </a:r>
            <a:r>
              <a:rPr lang="de-DE" sz="1400" dirty="0" smtClean="0">
                <a:latin typeface="Arial" charset="0"/>
              </a:rPr>
              <a:t/>
            </a:r>
            <a:br>
              <a:rPr lang="de-DE" sz="1400" dirty="0" smtClean="0">
                <a:latin typeface="Arial" charset="0"/>
              </a:rPr>
            </a:br>
            <a:r>
              <a:rPr lang="de-DE" sz="1400" dirty="0" smtClean="0">
                <a:latin typeface="Arial" charset="0"/>
              </a:rPr>
              <a:t/>
            </a:r>
            <a:br>
              <a:rPr lang="de-DE" sz="1400" dirty="0" smtClean="0">
                <a:latin typeface="Arial" charset="0"/>
              </a:rPr>
            </a:br>
            <a:r>
              <a:rPr lang="de-DE" sz="1400" b="1" dirty="0" smtClean="0">
                <a:latin typeface="Arial" charset="0"/>
              </a:rPr>
              <a:t>Die Fort- u. Weiterbildung</a:t>
            </a:r>
            <a:br>
              <a:rPr lang="de-DE" sz="1400" b="1" dirty="0" smtClean="0">
                <a:latin typeface="Arial" charset="0"/>
              </a:rPr>
            </a:br>
            <a:r>
              <a:rPr lang="de-DE" sz="1200" dirty="0" smtClean="0">
                <a:solidFill>
                  <a:schemeClr val="tx1"/>
                </a:solidFill>
                <a:latin typeface="Arial" charset="0"/>
              </a:rPr>
              <a:t>Die  Fort- u. Weiterbildung ist Auftraggeber und verantwortlich für die Steuerung des Gesamtprozesses. </a:t>
            </a:r>
            <a:r>
              <a:rPr lang="de-DE" sz="1200" dirty="0" smtClean="0">
                <a:latin typeface="Arial" charset="0"/>
              </a:rPr>
              <a:t>Sie ist der Ansprechpartner und verbindendes Glied für die Programmbeteiligten.</a:t>
            </a:r>
            <a:r>
              <a:rPr lang="de-DE" sz="1200" dirty="0" smtClean="0">
                <a:solidFill>
                  <a:schemeClr val="tx1"/>
                </a:solidFill>
                <a:latin typeface="Arial" charset="0"/>
              </a:rPr>
              <a:t> Sie plant und führt die Infoveranstaltung  für die entsendenden Führungskräfte durch und ist Ansprechpartner für die Trainer bei Fragen der Programmausgestaltung. Sie unterstützt die Teilnehmer und Teilnehmerinnen während des Programms (insbesondere zum Thema Hospitation) und berät bei Fragen zur individuellen Weiterentwicklung.</a:t>
            </a:r>
            <a:br>
              <a:rPr lang="de-DE" sz="1200" dirty="0" smtClean="0">
                <a:solidFill>
                  <a:schemeClr val="tx1"/>
                </a:solidFill>
                <a:latin typeface="Arial" charset="0"/>
              </a:rPr>
            </a:br>
            <a:r>
              <a:rPr lang="de-DE" sz="1200" dirty="0" smtClean="0">
                <a:solidFill>
                  <a:schemeClr val="tx1"/>
                </a:solidFill>
                <a:latin typeface="Arial" charset="0"/>
              </a:rPr>
              <a:t/>
            </a:r>
            <a:br>
              <a:rPr lang="de-DE" sz="1200" dirty="0" smtClean="0">
                <a:solidFill>
                  <a:schemeClr val="tx1"/>
                </a:solidFill>
                <a:latin typeface="Arial" charset="0"/>
              </a:rPr>
            </a:br>
            <a:r>
              <a:rPr lang="de-DE" sz="1200" dirty="0" smtClean="0">
                <a:latin typeface="Arial" charset="0"/>
              </a:rPr>
              <a:t>.</a:t>
            </a:r>
          </a:p>
        </p:txBody>
      </p:sp>
      <p:sp>
        <p:nvSpPr>
          <p:cNvPr id="4" name="Text Box 4"/>
          <p:cNvSpPr txBox="1">
            <a:spLocks noChangeArrowheads="1"/>
          </p:cNvSpPr>
          <p:nvPr/>
        </p:nvSpPr>
        <p:spPr bwMode="auto">
          <a:xfrm>
            <a:off x="214313" y="147638"/>
            <a:ext cx="8715375" cy="1076325"/>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a:spAutoFit/>
          </a:bodyPr>
          <a:lstStyle/>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Wer </a:t>
            </a:r>
            <a:r>
              <a:rPr lang="de-DE" b="1" dirty="0">
                <a:solidFill>
                  <a:srgbClr val="C00000"/>
                </a:solidFill>
                <a:effectLst>
                  <a:outerShdw blurRad="50800" dist="38100" algn="l" rotWithShape="0">
                    <a:prstClr val="black">
                      <a:alpha val="40000"/>
                    </a:prstClr>
                  </a:outerShdw>
                </a:effectLst>
                <a:latin typeface="Arial" charset="0"/>
              </a:rPr>
              <a:t>sind die Beteiligten am Prozess?</a:t>
            </a:r>
          </a:p>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p:txBody>
      </p:sp>
      <p:pic>
        <p:nvPicPr>
          <p:cNvPr id="5" name="Picture 4"/>
          <p:cNvPicPr>
            <a:picLocks noChangeAspect="1" noChangeArrowheads="1"/>
          </p:cNvPicPr>
          <p:nvPr/>
        </p:nvPicPr>
        <p:blipFill>
          <a:blip r:embed="rId3" cstate="print"/>
          <a:srcRect/>
          <a:stretch>
            <a:fillRect/>
          </a:stretch>
        </p:blipFill>
        <p:spPr bwMode="auto">
          <a:xfrm>
            <a:off x="6948264" y="463279"/>
            <a:ext cx="1683097" cy="4454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8"/>
          <p:cNvSpPr>
            <a:spLocks noGrp="1" noChangeArrowheads="1"/>
          </p:cNvSpPr>
          <p:nvPr>
            <p:ph type="ctrTitle"/>
          </p:nvPr>
        </p:nvSpPr>
        <p:spPr>
          <a:xfrm>
            <a:off x="611560" y="1268760"/>
            <a:ext cx="8304212" cy="4752975"/>
          </a:xfrm>
        </p:spPr>
        <p:txBody>
          <a:bodyPr/>
          <a:lstStyle/>
          <a:p>
            <a:pPr marL="355600" algn="l"/>
            <a:r>
              <a:rPr lang="de-DE" sz="1400" b="1" dirty="0" smtClean="0">
                <a:latin typeface="Arial" charset="0"/>
              </a:rPr>
              <a:t/>
            </a:r>
            <a:br>
              <a:rPr lang="de-DE" sz="1400" b="1" dirty="0" smtClean="0">
                <a:latin typeface="Arial" charset="0"/>
              </a:rPr>
            </a:br>
            <a:r>
              <a:rPr lang="de-DE" sz="1400" b="1" dirty="0" smtClean="0">
                <a:latin typeface="Arial" charset="0"/>
              </a:rPr>
              <a:t/>
            </a:r>
            <a:br>
              <a:rPr lang="de-DE" sz="1400" b="1" dirty="0" smtClean="0">
                <a:latin typeface="Arial" charset="0"/>
              </a:rPr>
            </a:br>
            <a:r>
              <a:rPr lang="de-DE" sz="1400" b="1" dirty="0" smtClean="0">
                <a:latin typeface="Arial" charset="0"/>
              </a:rPr>
              <a:t>Zeitinvestition für den Mitarbeiter:  6,5 Tage Präsenzveranstaltung, 5 Stunden </a:t>
            </a:r>
            <a:r>
              <a:rPr lang="de-DE" sz="1400" b="1" dirty="0" err="1" smtClean="0">
                <a:latin typeface="Arial" charset="0"/>
              </a:rPr>
              <a:t>Webinare</a:t>
            </a:r>
            <a:r>
              <a:rPr lang="de-DE" sz="1400" b="1" dirty="0" smtClean="0">
                <a:latin typeface="Arial" charset="0"/>
              </a:rPr>
              <a:t>, 3 Stunden Gesundheitsvortrag Online, 2 Tage für Hospitationen</a:t>
            </a:r>
            <a:br>
              <a:rPr lang="de-DE" sz="1400" b="1" dirty="0" smtClean="0">
                <a:latin typeface="Arial" charset="0"/>
              </a:rPr>
            </a:br>
            <a:r>
              <a:rPr lang="de-DE" sz="1400" b="1" dirty="0" smtClean="0">
                <a:latin typeface="Arial" charset="0"/>
              </a:rPr>
              <a:t/>
            </a:r>
            <a:br>
              <a:rPr lang="de-DE" sz="1400" b="1" dirty="0" smtClean="0">
                <a:latin typeface="Arial" charset="0"/>
              </a:rPr>
            </a:br>
            <a:r>
              <a:rPr lang="de-DE" sz="1400" b="1" dirty="0" smtClean="0">
                <a:latin typeface="Arial" charset="0"/>
              </a:rPr>
              <a:t> </a:t>
            </a:r>
            <a:r>
              <a:rPr lang="de-DE" sz="1400" b="1" dirty="0" smtClean="0">
                <a:latin typeface="Arial" charset="0"/>
              </a:rPr>
              <a:t>Kosten bei 14 TN = € </a:t>
            </a:r>
            <a:r>
              <a:rPr lang="de-DE" sz="1400" b="1" dirty="0" smtClean="0">
                <a:latin typeface="Arial" charset="0"/>
              </a:rPr>
              <a:t>750,00 </a:t>
            </a:r>
            <a:r>
              <a:rPr lang="de-DE" sz="1400" b="1" dirty="0" smtClean="0">
                <a:latin typeface="Arial" charset="0"/>
              </a:rPr>
              <a:t>pro Person für den Gesamtprozess </a:t>
            </a:r>
            <a:br>
              <a:rPr lang="de-DE" sz="1400" b="1" dirty="0" smtClean="0">
                <a:latin typeface="Arial" charset="0"/>
              </a:rPr>
            </a:br>
            <a:r>
              <a:rPr lang="de-DE" sz="1400" b="1" dirty="0" smtClean="0">
                <a:latin typeface="Arial" charset="0"/>
              </a:rPr>
              <a:t/>
            </a:r>
            <a:br>
              <a:rPr lang="de-DE" sz="1400" b="1" dirty="0" smtClean="0">
                <a:latin typeface="Arial" charset="0"/>
              </a:rPr>
            </a:br>
            <a:r>
              <a:rPr lang="de-DE" sz="1400" b="1" dirty="0" smtClean="0">
                <a:latin typeface="Arial" charset="0"/>
              </a:rPr>
              <a:t>incl. aller Vorbereitungsarbeiten und  ausführlichen TN Unterlagen, </a:t>
            </a:r>
            <a:r>
              <a:rPr lang="de-DE" sz="1400" b="1" dirty="0" err="1" smtClean="0">
                <a:latin typeface="Arial" charset="0"/>
              </a:rPr>
              <a:t>inclusive</a:t>
            </a:r>
            <a:r>
              <a:rPr lang="de-DE" sz="1400" b="1" dirty="0" smtClean="0">
                <a:latin typeface="Arial" charset="0"/>
              </a:rPr>
              <a:t> </a:t>
            </a:r>
            <a:r>
              <a:rPr lang="de-DE" sz="1400" b="1" dirty="0" smtClean="0">
                <a:latin typeface="Arial" charset="0"/>
              </a:rPr>
              <a:t>TMS –</a:t>
            </a:r>
            <a:r>
              <a:rPr lang="de-DE" sz="1400" b="1" dirty="0" smtClean="0">
                <a:latin typeface="Arial" charset="0"/>
              </a:rPr>
              <a:t>Profil</a:t>
            </a:r>
            <a:br>
              <a:rPr lang="de-DE" sz="1400" b="1" dirty="0" smtClean="0">
                <a:latin typeface="Arial" charset="0"/>
              </a:rPr>
            </a:br>
            <a:r>
              <a:rPr lang="de-DE" sz="1400" b="1" dirty="0" smtClean="0">
                <a:latin typeface="Arial" charset="0"/>
              </a:rPr>
              <a:t/>
            </a:r>
            <a:br>
              <a:rPr lang="de-DE" sz="1400" b="1" dirty="0" smtClean="0">
                <a:latin typeface="Arial" charset="0"/>
              </a:rPr>
            </a:br>
            <a:r>
              <a:rPr lang="de-DE" sz="1400" b="1" dirty="0" smtClean="0">
                <a:latin typeface="Arial" charset="0"/>
              </a:rPr>
              <a:t> </a:t>
            </a:r>
            <a:endParaRPr lang="de-DE" sz="1200" dirty="0" smtClean="0">
              <a:latin typeface="Arial" charset="0"/>
            </a:endParaRPr>
          </a:p>
        </p:txBody>
      </p:sp>
      <p:sp>
        <p:nvSpPr>
          <p:cNvPr id="4" name="Text Box 4"/>
          <p:cNvSpPr txBox="1">
            <a:spLocks noChangeArrowheads="1"/>
          </p:cNvSpPr>
          <p:nvPr/>
        </p:nvSpPr>
        <p:spPr bwMode="auto">
          <a:xfrm>
            <a:off x="214313" y="147638"/>
            <a:ext cx="8715375" cy="1076325"/>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a:spAutoFit/>
          </a:bodyPr>
          <a:lstStyle/>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Investition</a:t>
            </a:r>
            <a:endParaRPr lang="de-DE" b="1" dirty="0">
              <a:solidFill>
                <a:srgbClr val="C00000"/>
              </a:solidFill>
              <a:effectLst>
                <a:outerShdw blurRad="50800" dist="38100" algn="l" rotWithShape="0">
                  <a:prstClr val="black">
                    <a:alpha val="40000"/>
                  </a:prstClr>
                </a:outerShdw>
              </a:effectLst>
              <a:latin typeface="Arial" charset="0"/>
            </a:endParaRPr>
          </a:p>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p:txBody>
      </p:sp>
      <p:pic>
        <p:nvPicPr>
          <p:cNvPr id="5" name="Picture 4"/>
          <p:cNvPicPr>
            <a:picLocks noChangeAspect="1" noChangeArrowheads="1"/>
          </p:cNvPicPr>
          <p:nvPr/>
        </p:nvPicPr>
        <p:blipFill>
          <a:blip r:embed="rId3" cstate="print"/>
          <a:srcRect/>
          <a:stretch>
            <a:fillRect/>
          </a:stretch>
        </p:blipFill>
        <p:spPr bwMode="auto">
          <a:xfrm>
            <a:off x="6948264" y="404664"/>
            <a:ext cx="1683097" cy="445441"/>
          </a:xfrm>
          <a:prstGeom prst="rect">
            <a:avLst/>
          </a:prstGeom>
          <a:noFill/>
          <a:ln w="9525">
            <a:noFill/>
            <a:miter lim="800000"/>
            <a:headEnd/>
            <a:tailEnd/>
          </a:ln>
          <a:effectLst/>
        </p:spPr>
      </p:pic>
      <p:pic>
        <p:nvPicPr>
          <p:cNvPr id="7" name="Picture 5"/>
          <p:cNvPicPr>
            <a:picLocks noChangeAspect="1" noChangeArrowheads="1"/>
          </p:cNvPicPr>
          <p:nvPr/>
        </p:nvPicPr>
        <p:blipFill>
          <a:blip r:embed="rId4" cstate="print"/>
          <a:srcRect/>
          <a:stretch>
            <a:fillRect/>
          </a:stretch>
        </p:blipFill>
        <p:spPr bwMode="auto">
          <a:xfrm rot="4403610">
            <a:off x="612493" y="2910226"/>
            <a:ext cx="186116" cy="290940"/>
          </a:xfrm>
          <a:prstGeom prst="rect">
            <a:avLst/>
          </a:prstGeom>
          <a:noFill/>
          <a:ln w="9525">
            <a:noFill/>
            <a:miter lim="800000"/>
            <a:headEnd/>
            <a:tailEnd/>
          </a:ln>
          <a:effectLst/>
        </p:spPr>
      </p:pic>
      <p:pic>
        <p:nvPicPr>
          <p:cNvPr id="8" name="Picture 5"/>
          <p:cNvPicPr>
            <a:picLocks noChangeAspect="1" noChangeArrowheads="1"/>
          </p:cNvPicPr>
          <p:nvPr/>
        </p:nvPicPr>
        <p:blipFill>
          <a:blip r:embed="rId4" cstate="print"/>
          <a:srcRect/>
          <a:stretch>
            <a:fillRect/>
          </a:stretch>
        </p:blipFill>
        <p:spPr bwMode="auto">
          <a:xfrm rot="4403610">
            <a:off x="612493" y="3584826"/>
            <a:ext cx="186116" cy="290940"/>
          </a:xfrm>
          <a:prstGeom prst="rect">
            <a:avLst/>
          </a:prstGeom>
          <a:noFill/>
          <a:ln w="9525">
            <a:noFill/>
            <a:miter lim="800000"/>
            <a:headEnd/>
            <a:tailEnd/>
          </a:ln>
          <a:effectLst/>
        </p:spPr>
      </p:pic>
      <p:pic>
        <p:nvPicPr>
          <p:cNvPr id="9" name="Picture 5"/>
          <p:cNvPicPr>
            <a:picLocks noChangeAspect="1" noChangeArrowheads="1"/>
          </p:cNvPicPr>
          <p:nvPr/>
        </p:nvPicPr>
        <p:blipFill>
          <a:blip r:embed="rId4" cstate="print"/>
          <a:srcRect/>
          <a:stretch>
            <a:fillRect/>
          </a:stretch>
        </p:blipFill>
        <p:spPr bwMode="auto">
          <a:xfrm rot="4403610">
            <a:off x="612493" y="4016874"/>
            <a:ext cx="186116" cy="2909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21"/>
          <p:cNvSpPr>
            <a:spLocks noChangeShapeType="1"/>
          </p:cNvSpPr>
          <p:nvPr/>
        </p:nvSpPr>
        <p:spPr bwMode="auto">
          <a:xfrm>
            <a:off x="4508500" y="1955800"/>
            <a:ext cx="0" cy="4249738"/>
          </a:xfrm>
          <a:prstGeom prst="line">
            <a:avLst/>
          </a:prstGeom>
          <a:noFill/>
          <a:ln w="12700" algn="ctr">
            <a:solidFill>
              <a:schemeClr val="bg1"/>
            </a:solidFill>
            <a:round/>
            <a:headEnd/>
            <a:tailEnd/>
          </a:ln>
        </p:spPr>
        <p:txBody>
          <a:bodyPr/>
          <a:lstStyle/>
          <a:p>
            <a:endParaRPr lang="de-DE" dirty="0"/>
          </a:p>
        </p:txBody>
      </p:sp>
      <p:pic>
        <p:nvPicPr>
          <p:cNvPr id="3" name="Picture 2" descr="2014-09-11 11"/>
          <p:cNvPicPr>
            <a:picLocks noChangeAspect="1" noChangeArrowheads="1"/>
          </p:cNvPicPr>
          <p:nvPr/>
        </p:nvPicPr>
        <p:blipFill>
          <a:blip r:embed="rId2" cstate="print"/>
          <a:srcRect l="5495" t="177" r="411" b="-427"/>
          <a:stretch>
            <a:fillRect/>
          </a:stretch>
        </p:blipFill>
        <p:spPr bwMode="auto">
          <a:xfrm>
            <a:off x="2817341" y="1419534"/>
            <a:ext cx="1657123" cy="2438400"/>
          </a:xfrm>
          <a:prstGeom prst="rect">
            <a:avLst/>
          </a:prstGeom>
          <a:ln>
            <a:noFill/>
          </a:ln>
          <a:effectLst>
            <a:softEdge rad="112500"/>
          </a:effectLst>
        </p:spPr>
      </p:pic>
      <p:pic>
        <p:nvPicPr>
          <p:cNvPr id="4" name="Picture 3" descr="C:\Users\Anita\Dropbox\Kamera-Uploads\2014-09-11 11.26.18.jpg"/>
          <p:cNvPicPr>
            <a:picLocks noChangeAspect="1" noChangeArrowheads="1"/>
          </p:cNvPicPr>
          <p:nvPr/>
        </p:nvPicPr>
        <p:blipFill>
          <a:blip r:embed="rId3" cstate="print"/>
          <a:srcRect l="21421" r="17292" b="37903"/>
          <a:stretch>
            <a:fillRect/>
          </a:stretch>
        </p:blipFill>
        <p:spPr bwMode="auto">
          <a:xfrm>
            <a:off x="4425695" y="1431726"/>
            <a:ext cx="1727969" cy="2435254"/>
          </a:xfrm>
          <a:prstGeom prst="rect">
            <a:avLst/>
          </a:prstGeom>
          <a:ln>
            <a:noFill/>
          </a:ln>
          <a:effectLst>
            <a:softEdge rad="112500"/>
          </a:effectLst>
        </p:spPr>
      </p:pic>
      <p:sp>
        <p:nvSpPr>
          <p:cNvPr id="5" name="Textfeld 4"/>
          <p:cNvSpPr txBox="1"/>
          <p:nvPr/>
        </p:nvSpPr>
        <p:spPr>
          <a:xfrm>
            <a:off x="2604047" y="4025652"/>
            <a:ext cx="3215945" cy="2246769"/>
          </a:xfrm>
          <a:prstGeom prst="rect">
            <a:avLst/>
          </a:prstGeom>
          <a:noFill/>
        </p:spPr>
        <p:txBody>
          <a:bodyPr wrap="none" rtlCol="0">
            <a:spAutoFit/>
          </a:bodyPr>
          <a:lstStyle/>
          <a:p>
            <a:r>
              <a:rPr lang="de-DE" sz="2000" b="1" dirty="0" smtClean="0">
                <a:latin typeface="Brush Script MT" pitchFamily="66" charset="0"/>
              </a:rPr>
              <a:t>Compass Team</a:t>
            </a:r>
          </a:p>
          <a:p>
            <a:r>
              <a:rPr lang="de-DE" sz="2000" dirty="0" smtClean="0">
                <a:latin typeface="Brush Script MT" pitchFamily="66" charset="0"/>
              </a:rPr>
              <a:t>Anita Schölzel  und  Hans Heusgen</a:t>
            </a:r>
          </a:p>
          <a:p>
            <a:r>
              <a:rPr lang="de-DE" sz="2000" dirty="0" smtClean="0">
                <a:latin typeface="Brush Script MT" pitchFamily="66" charset="0"/>
              </a:rPr>
              <a:t>Seewiesstr. 27b</a:t>
            </a:r>
          </a:p>
          <a:p>
            <a:r>
              <a:rPr lang="de-DE" sz="2000" dirty="0" smtClean="0">
                <a:latin typeface="Brush Script MT" pitchFamily="66" charset="0"/>
              </a:rPr>
              <a:t>82340 Feldafing (bei Starnberg)</a:t>
            </a:r>
          </a:p>
          <a:p>
            <a:r>
              <a:rPr lang="de-DE" sz="2000" dirty="0" smtClean="0">
                <a:latin typeface="Brush Script MT" pitchFamily="66" charset="0"/>
              </a:rPr>
              <a:t>Tel 08157 9963263</a:t>
            </a:r>
          </a:p>
          <a:p>
            <a:r>
              <a:rPr lang="de-DE" sz="2000" dirty="0" smtClean="0">
                <a:latin typeface="Brush Script MT" pitchFamily="66" charset="0"/>
                <a:hlinkClick r:id="rId4"/>
              </a:rPr>
              <a:t>info@compass-team.com</a:t>
            </a:r>
            <a:endParaRPr lang="de-DE" sz="2000" dirty="0" smtClean="0">
              <a:latin typeface="Brush Script MT" pitchFamily="66" charset="0"/>
            </a:endParaRPr>
          </a:p>
          <a:p>
            <a:r>
              <a:rPr lang="de-DE" sz="2000" dirty="0" smtClean="0">
                <a:latin typeface="Brush Script MT" pitchFamily="66" charset="0"/>
              </a:rPr>
              <a:t>www.compass-team.com</a:t>
            </a:r>
            <a:endParaRPr lang="de-DE" sz="2000" dirty="0">
              <a:latin typeface="Brush Script MT" pitchFamily="66" charset="0"/>
            </a:endParaRPr>
          </a:p>
        </p:txBody>
      </p:sp>
      <p:sp>
        <p:nvSpPr>
          <p:cNvPr id="6" name="Rectangle 40"/>
          <p:cNvSpPr>
            <a:spLocks noChangeArrowheads="1"/>
          </p:cNvSpPr>
          <p:nvPr/>
        </p:nvSpPr>
        <p:spPr bwMode="auto">
          <a:xfrm>
            <a:off x="3260810" y="392748"/>
            <a:ext cx="2436181" cy="459100"/>
          </a:xfrm>
          <a:prstGeom prst="rect">
            <a:avLst/>
          </a:prstGeom>
          <a:noFill/>
          <a:ln w="12700">
            <a:noFill/>
            <a:miter lim="800000"/>
            <a:headEnd/>
            <a:tailEnd/>
          </a:ln>
        </p:spPr>
        <p:txBody>
          <a:bodyPr wrap="none" lIns="90488" tIns="44450" rIns="90488" bIns="44450">
            <a:spAutoFit/>
          </a:bodyPr>
          <a:lstStyle/>
          <a:p>
            <a:pPr defTabSz="762000">
              <a:defRPr/>
            </a:pPr>
            <a:r>
              <a:rPr lang="de-DE" sz="2400" b="1" dirty="0" smtClean="0">
                <a:solidFill>
                  <a:srgbClr val="C00000"/>
                </a:solidFill>
                <a:effectLst>
                  <a:outerShdw blurRad="38100" dist="38100" dir="2700000" algn="tl">
                    <a:srgbClr val="000000">
                      <a:alpha val="43137"/>
                    </a:srgbClr>
                  </a:outerShdw>
                </a:effectLst>
                <a:latin typeface="Arial" charset="0"/>
              </a:rPr>
              <a:t>Compass Team</a:t>
            </a:r>
            <a:endParaRPr lang="de-DE" sz="2400" b="1" dirty="0">
              <a:solidFill>
                <a:srgbClr val="C00000"/>
              </a:solidFill>
              <a:effectLst>
                <a:outerShdw blurRad="38100" dist="38100" dir="2700000" algn="tl">
                  <a:srgbClr val="000000">
                    <a:alpha val="43137"/>
                  </a:srgbClr>
                </a:outerShdw>
              </a:effectLst>
              <a:latin typeface="Arial" charset="0"/>
            </a:endParaRPr>
          </a:p>
        </p:txBody>
      </p:sp>
      <p:pic>
        <p:nvPicPr>
          <p:cNvPr id="7" name="Picture 4"/>
          <p:cNvPicPr>
            <a:picLocks noChangeAspect="1" noChangeArrowheads="1"/>
          </p:cNvPicPr>
          <p:nvPr/>
        </p:nvPicPr>
        <p:blipFill>
          <a:blip r:embed="rId5" cstate="print"/>
          <a:srcRect/>
          <a:stretch>
            <a:fillRect/>
          </a:stretch>
        </p:blipFill>
        <p:spPr bwMode="auto">
          <a:xfrm>
            <a:off x="6948264" y="404664"/>
            <a:ext cx="1683097" cy="445441"/>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371600" y="1599059"/>
            <a:ext cx="7772400" cy="4422775"/>
          </a:xfrm>
        </p:spPr>
        <p:txBody>
          <a:bodyPr/>
          <a:lstStyle/>
          <a:p>
            <a:pPr marL="355600" indent="-355600" eaLnBrk="1" hangingPunct="1">
              <a:spcBef>
                <a:spcPct val="0"/>
              </a:spcBef>
              <a:buNone/>
            </a:pPr>
            <a:r>
              <a:rPr lang="de-DE" sz="1400" b="1" dirty="0" smtClean="0">
                <a:solidFill>
                  <a:schemeClr val="tx1">
                    <a:lumMod val="65000"/>
                    <a:lumOff val="35000"/>
                  </a:schemeClr>
                </a:solidFill>
                <a:latin typeface="Arial" charset="0"/>
              </a:rPr>
              <a:t>3 	Die Zielsetzung</a:t>
            </a:r>
          </a:p>
          <a:p>
            <a:pPr marL="355600" indent="-355600" eaLnBrk="1" hangingPunct="1">
              <a:spcBef>
                <a:spcPct val="0"/>
              </a:spcBef>
              <a:buNone/>
            </a:pPr>
            <a:endParaRPr lang="de-DE" sz="1400" b="1" dirty="0" smtClean="0">
              <a:solidFill>
                <a:schemeClr val="tx1">
                  <a:lumMod val="65000"/>
                  <a:lumOff val="35000"/>
                </a:schemeClr>
              </a:solidFill>
              <a:latin typeface="Arial" charset="0"/>
            </a:endParaRPr>
          </a:p>
          <a:p>
            <a:pPr marL="355600" indent="-355600" eaLnBrk="1" hangingPunct="1">
              <a:spcBef>
                <a:spcPct val="0"/>
              </a:spcBef>
              <a:buNone/>
            </a:pPr>
            <a:r>
              <a:rPr lang="de-DE" sz="1400" b="1" dirty="0" smtClean="0">
                <a:solidFill>
                  <a:schemeClr val="tx1">
                    <a:lumMod val="65000"/>
                    <a:lumOff val="35000"/>
                  </a:schemeClr>
                </a:solidFill>
                <a:latin typeface="Arial" charset="0"/>
              </a:rPr>
              <a:t>4      Der Gesamt-Prozess</a:t>
            </a:r>
          </a:p>
          <a:p>
            <a:pPr marL="355600" indent="-355600" eaLnBrk="1" hangingPunct="1">
              <a:spcBef>
                <a:spcPct val="0"/>
              </a:spcBef>
              <a:buNone/>
            </a:pPr>
            <a:endParaRPr lang="de-DE" sz="1400" b="1" dirty="0" smtClean="0">
              <a:solidFill>
                <a:schemeClr val="tx1">
                  <a:lumMod val="65000"/>
                  <a:lumOff val="35000"/>
                </a:schemeClr>
              </a:solidFill>
              <a:latin typeface="Arial" charset="0"/>
            </a:endParaRPr>
          </a:p>
          <a:p>
            <a:pPr marL="355600" indent="-355600" eaLnBrk="1" hangingPunct="1">
              <a:spcBef>
                <a:spcPct val="0"/>
              </a:spcBef>
              <a:buNone/>
            </a:pPr>
            <a:r>
              <a:rPr lang="de-DE" sz="1400" b="1" dirty="0" smtClean="0">
                <a:solidFill>
                  <a:schemeClr val="tx1">
                    <a:lumMod val="65000"/>
                    <a:lumOff val="35000"/>
                  </a:schemeClr>
                </a:solidFill>
                <a:latin typeface="Arial" charset="0"/>
              </a:rPr>
              <a:t>5	 Modul 1   ̶̶̶  Strategie und unternehmerisches Denken</a:t>
            </a:r>
          </a:p>
          <a:p>
            <a:pPr marL="355600" indent="-355600" eaLnBrk="1" hangingPunct="1">
              <a:spcBef>
                <a:spcPct val="0"/>
              </a:spcBef>
              <a:buNone/>
            </a:pPr>
            <a:endParaRPr lang="de-DE" sz="1400" b="1" dirty="0" smtClean="0">
              <a:solidFill>
                <a:schemeClr val="tx1">
                  <a:lumMod val="65000"/>
                  <a:lumOff val="35000"/>
                </a:schemeClr>
              </a:solidFill>
              <a:latin typeface="Arial" charset="0"/>
            </a:endParaRPr>
          </a:p>
          <a:p>
            <a:pPr marL="355600" indent="-355600" eaLnBrk="1" hangingPunct="1">
              <a:spcBef>
                <a:spcPct val="0"/>
              </a:spcBef>
              <a:buNone/>
            </a:pPr>
            <a:r>
              <a:rPr lang="de-DE" sz="1400" b="1" dirty="0" smtClean="0">
                <a:solidFill>
                  <a:schemeClr val="tx1">
                    <a:lumMod val="65000"/>
                    <a:lumOff val="35000"/>
                  </a:schemeClr>
                </a:solidFill>
                <a:latin typeface="Arial" charset="0"/>
              </a:rPr>
              <a:t>7	 Vitalität und Leistungsfähigkeit erhalten - persönliches Arbeitspräferenzprofil</a:t>
            </a:r>
          </a:p>
          <a:p>
            <a:pPr marL="355600" indent="-355600" eaLnBrk="1" hangingPunct="1">
              <a:spcBef>
                <a:spcPct val="0"/>
              </a:spcBef>
              <a:buNone/>
            </a:pPr>
            <a:endParaRPr lang="de-DE" sz="1400" b="1" dirty="0" smtClean="0">
              <a:solidFill>
                <a:schemeClr val="tx1">
                  <a:lumMod val="65000"/>
                  <a:lumOff val="35000"/>
                </a:schemeClr>
              </a:solidFill>
              <a:latin typeface="Arial" charset="0"/>
            </a:endParaRPr>
          </a:p>
          <a:p>
            <a:pPr marL="355600" indent="-355600" eaLnBrk="1" hangingPunct="1">
              <a:spcBef>
                <a:spcPct val="0"/>
              </a:spcBef>
              <a:buNone/>
            </a:pPr>
            <a:r>
              <a:rPr lang="de-DE" sz="1400" b="1" dirty="0" smtClean="0">
                <a:solidFill>
                  <a:schemeClr val="tx1">
                    <a:lumMod val="65000"/>
                    <a:lumOff val="35000"/>
                  </a:schemeClr>
                </a:solidFill>
                <a:latin typeface="Arial" charset="0"/>
              </a:rPr>
              <a:t>8	 Modul 2   ̶̶̶  Persönlichkeit</a:t>
            </a:r>
          </a:p>
          <a:p>
            <a:pPr marL="355600" indent="-355600" eaLnBrk="1" hangingPunct="1">
              <a:spcBef>
                <a:spcPct val="0"/>
              </a:spcBef>
              <a:buNone/>
            </a:pPr>
            <a:endParaRPr lang="de-DE" sz="1400" b="1" dirty="0" smtClean="0">
              <a:solidFill>
                <a:schemeClr val="tx1">
                  <a:lumMod val="65000"/>
                  <a:lumOff val="35000"/>
                </a:schemeClr>
              </a:solidFill>
              <a:latin typeface="Arial" charset="0"/>
            </a:endParaRPr>
          </a:p>
          <a:p>
            <a:pPr marL="355600" indent="-355600" eaLnBrk="1" hangingPunct="1">
              <a:spcBef>
                <a:spcPct val="0"/>
              </a:spcBef>
              <a:buNone/>
            </a:pPr>
            <a:r>
              <a:rPr lang="de-DE" sz="1400" b="1" dirty="0" smtClean="0">
                <a:solidFill>
                  <a:schemeClr val="tx1">
                    <a:lumMod val="65000"/>
                    <a:lumOff val="35000"/>
                  </a:schemeClr>
                </a:solidFill>
                <a:latin typeface="Arial" charset="0"/>
              </a:rPr>
              <a:t>9	 Modul 3   ̶̶̶  Wege zur Effektivität</a:t>
            </a:r>
          </a:p>
          <a:p>
            <a:pPr marL="355600" indent="-355600" eaLnBrk="1" hangingPunct="1">
              <a:spcBef>
                <a:spcPct val="0"/>
              </a:spcBef>
              <a:buNone/>
            </a:pPr>
            <a:endParaRPr lang="de-DE" sz="1400" b="1" dirty="0" smtClean="0">
              <a:solidFill>
                <a:schemeClr val="tx1">
                  <a:lumMod val="65000"/>
                  <a:lumOff val="35000"/>
                </a:schemeClr>
              </a:solidFill>
              <a:latin typeface="Arial" charset="0"/>
            </a:endParaRPr>
          </a:p>
          <a:p>
            <a:pPr marL="355600" indent="-355600" eaLnBrk="1" hangingPunct="1">
              <a:spcBef>
                <a:spcPct val="0"/>
              </a:spcBef>
              <a:buNone/>
            </a:pPr>
            <a:r>
              <a:rPr lang="de-DE" sz="1400" b="1" dirty="0" smtClean="0">
                <a:solidFill>
                  <a:schemeClr val="tx1">
                    <a:lumMod val="65000"/>
                    <a:lumOff val="35000"/>
                  </a:schemeClr>
                </a:solidFill>
                <a:latin typeface="Arial" charset="0"/>
              </a:rPr>
              <a:t>10	 Hospitationen</a:t>
            </a:r>
          </a:p>
          <a:p>
            <a:pPr marL="355600" indent="-355600" eaLnBrk="1" hangingPunct="1">
              <a:spcBef>
                <a:spcPct val="0"/>
              </a:spcBef>
              <a:buNone/>
            </a:pPr>
            <a:endParaRPr lang="de-DE" sz="1400" b="1" dirty="0" smtClean="0">
              <a:solidFill>
                <a:schemeClr val="tx1">
                  <a:lumMod val="65000"/>
                  <a:lumOff val="35000"/>
                </a:schemeClr>
              </a:solidFill>
              <a:latin typeface="Arial" charset="0"/>
            </a:endParaRPr>
          </a:p>
          <a:p>
            <a:pPr marL="355600" indent="-355600" eaLnBrk="1" hangingPunct="1">
              <a:spcBef>
                <a:spcPct val="0"/>
              </a:spcBef>
              <a:buNone/>
            </a:pPr>
            <a:r>
              <a:rPr lang="de-DE" sz="1400" b="1" dirty="0" smtClean="0">
                <a:solidFill>
                  <a:schemeClr val="tx1">
                    <a:lumMod val="65000"/>
                    <a:lumOff val="35000"/>
                  </a:schemeClr>
                </a:solidFill>
                <a:latin typeface="Arial" charset="0"/>
              </a:rPr>
              <a:t>11	 Was wir erreichen wollen  -  was uns wichtig ist</a:t>
            </a:r>
          </a:p>
          <a:p>
            <a:pPr marL="355600" indent="-355600" eaLnBrk="1" hangingPunct="1">
              <a:spcBef>
                <a:spcPct val="0"/>
              </a:spcBef>
              <a:buNone/>
            </a:pPr>
            <a:endParaRPr lang="de-DE" sz="1400" b="1" dirty="0" smtClean="0">
              <a:solidFill>
                <a:schemeClr val="tx1">
                  <a:lumMod val="65000"/>
                  <a:lumOff val="35000"/>
                </a:schemeClr>
              </a:solidFill>
              <a:latin typeface="Arial" charset="0"/>
            </a:endParaRPr>
          </a:p>
          <a:p>
            <a:pPr marL="355600" indent="-355600" eaLnBrk="1" hangingPunct="1">
              <a:spcBef>
                <a:spcPct val="0"/>
              </a:spcBef>
              <a:buNone/>
            </a:pPr>
            <a:r>
              <a:rPr lang="de-DE" sz="1400" b="1" dirty="0" smtClean="0">
                <a:solidFill>
                  <a:schemeClr val="tx1">
                    <a:lumMod val="65000"/>
                    <a:lumOff val="35000"/>
                  </a:schemeClr>
                </a:solidFill>
                <a:latin typeface="Arial" charset="0"/>
              </a:rPr>
              <a:t>12	Die Beteiligten am Prozess</a:t>
            </a:r>
          </a:p>
          <a:p>
            <a:pPr marL="355600" indent="-355600" eaLnBrk="1" hangingPunct="1">
              <a:spcBef>
                <a:spcPct val="0"/>
              </a:spcBef>
              <a:buAutoNum type="arabicPlain" startAt="11"/>
            </a:pPr>
            <a:endParaRPr lang="de-DE" sz="1400" b="1" dirty="0" smtClean="0">
              <a:solidFill>
                <a:schemeClr val="tx1">
                  <a:lumMod val="65000"/>
                  <a:lumOff val="35000"/>
                </a:schemeClr>
              </a:solidFill>
              <a:latin typeface="Arial" charset="0"/>
            </a:endParaRPr>
          </a:p>
          <a:p>
            <a:pPr marL="355600" indent="-355600" eaLnBrk="1" hangingPunct="1">
              <a:spcBef>
                <a:spcPct val="0"/>
              </a:spcBef>
              <a:buAutoNum type="arabicPlain" startAt="13"/>
            </a:pPr>
            <a:r>
              <a:rPr lang="de-DE" sz="1400" b="1" dirty="0" smtClean="0">
                <a:solidFill>
                  <a:schemeClr val="tx1">
                    <a:lumMod val="65000"/>
                    <a:lumOff val="35000"/>
                  </a:schemeClr>
                </a:solidFill>
                <a:latin typeface="Arial" charset="0"/>
              </a:rPr>
              <a:t>Investition</a:t>
            </a:r>
          </a:p>
          <a:p>
            <a:pPr marL="355600" indent="-355600" eaLnBrk="1" hangingPunct="1">
              <a:spcBef>
                <a:spcPct val="0"/>
              </a:spcBef>
              <a:buAutoNum type="arabicPlain" startAt="13"/>
            </a:pPr>
            <a:endParaRPr lang="de-DE" sz="1400" b="1" dirty="0" smtClean="0">
              <a:solidFill>
                <a:schemeClr val="tx1">
                  <a:lumMod val="65000"/>
                  <a:lumOff val="35000"/>
                </a:schemeClr>
              </a:solidFill>
              <a:latin typeface="Arial" charset="0"/>
            </a:endParaRPr>
          </a:p>
          <a:p>
            <a:pPr marL="355600" indent="-355600" eaLnBrk="1" hangingPunct="1">
              <a:spcBef>
                <a:spcPct val="0"/>
              </a:spcBef>
              <a:buAutoNum type="arabicPlain" startAt="13"/>
            </a:pPr>
            <a:r>
              <a:rPr lang="de-DE" sz="1400" b="1" dirty="0" smtClean="0">
                <a:solidFill>
                  <a:schemeClr val="tx1">
                    <a:lumMod val="65000"/>
                    <a:lumOff val="35000"/>
                  </a:schemeClr>
                </a:solidFill>
                <a:latin typeface="Arial" charset="0"/>
              </a:rPr>
              <a:t>Compass Team Consulting</a:t>
            </a:r>
          </a:p>
        </p:txBody>
      </p:sp>
      <p:sp>
        <p:nvSpPr>
          <p:cNvPr id="6" name="Text Box 4"/>
          <p:cNvSpPr txBox="1">
            <a:spLocks noChangeArrowheads="1"/>
          </p:cNvSpPr>
          <p:nvPr/>
        </p:nvSpPr>
        <p:spPr bwMode="auto">
          <a:xfrm>
            <a:off x="214313" y="274538"/>
            <a:ext cx="8715375" cy="1200329"/>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a:spAutoFit/>
          </a:bodyPr>
          <a:lstStyle/>
          <a:p>
            <a:pPr marL="514350" indent="-514350" algn="ctr">
              <a:buFontTx/>
              <a:buAutoNum type="romanUcPeriod"/>
              <a:defRPr/>
            </a:pPr>
            <a:endParaRPr lang="de-DE"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Überblick Gesamtprogramm</a:t>
            </a:r>
            <a:endParaRPr lang="de-DE" b="1" dirty="0">
              <a:solidFill>
                <a:srgbClr val="4D4D4D"/>
              </a:solidFill>
              <a:effectLst>
                <a:outerShdw blurRad="50800" dist="38100" algn="l" rotWithShape="0">
                  <a:prstClr val="black">
                    <a:alpha val="40000"/>
                  </a:prstClr>
                </a:outerShdw>
              </a:effectLst>
              <a:latin typeface="Arial" charset="0"/>
            </a:endParaRPr>
          </a:p>
          <a:p>
            <a:pPr marL="514350" indent="-514350" algn="ctr">
              <a:buFontTx/>
              <a:buAutoNum type="romanUcPeriod"/>
              <a:defRPr/>
            </a:pPr>
            <a:endParaRPr lang="de-DE" b="1" dirty="0">
              <a:solidFill>
                <a:srgbClr val="99CCFF"/>
              </a:solidFill>
              <a:effectLst>
                <a:outerShdw blurRad="50800" dist="38100" algn="l" rotWithShape="0">
                  <a:prstClr val="black">
                    <a:alpha val="40000"/>
                  </a:prstClr>
                </a:outerShdw>
              </a:effectLst>
              <a:latin typeface="Arial" charset="0"/>
            </a:endParaRPr>
          </a:p>
        </p:txBody>
      </p:sp>
      <p:sp>
        <p:nvSpPr>
          <p:cNvPr id="4" name="Textfeld 3"/>
          <p:cNvSpPr txBox="1"/>
          <p:nvPr/>
        </p:nvSpPr>
        <p:spPr>
          <a:xfrm>
            <a:off x="611560" y="1578278"/>
            <a:ext cx="788999" cy="338554"/>
          </a:xfrm>
          <a:prstGeom prst="rect">
            <a:avLst/>
          </a:prstGeom>
          <a:noFill/>
        </p:spPr>
        <p:txBody>
          <a:bodyPr wrap="none" rtlCol="0">
            <a:spAutoFit/>
          </a:bodyPr>
          <a:lstStyle/>
          <a:p>
            <a:r>
              <a:rPr lang="de-DE" sz="1600" b="1" dirty="0" smtClean="0">
                <a:latin typeface="Arial" pitchFamily="34" charset="0"/>
                <a:cs typeface="Arial" pitchFamily="34" charset="0"/>
              </a:rPr>
              <a:t>Folien</a:t>
            </a:r>
            <a:endParaRPr lang="de-DE" sz="1600" b="1" dirty="0">
              <a:latin typeface="Arial" pitchFamily="34" charset="0"/>
              <a:cs typeface="Arial" pitchFamily="34" charset="0"/>
            </a:endParaRPr>
          </a:p>
        </p:txBody>
      </p:sp>
      <p:pic>
        <p:nvPicPr>
          <p:cNvPr id="5" name="Picture 4"/>
          <p:cNvPicPr>
            <a:picLocks noChangeAspect="1" noChangeArrowheads="1"/>
          </p:cNvPicPr>
          <p:nvPr/>
        </p:nvPicPr>
        <p:blipFill>
          <a:blip r:embed="rId3" cstate="print"/>
          <a:srcRect/>
          <a:stretch>
            <a:fillRect/>
          </a:stretch>
        </p:blipFill>
        <p:spPr bwMode="auto">
          <a:xfrm>
            <a:off x="6948264" y="607295"/>
            <a:ext cx="1683097" cy="445441"/>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714375" y="1556792"/>
            <a:ext cx="7786688" cy="4114800"/>
          </a:xfrm>
        </p:spPr>
        <p:txBody>
          <a:bodyPr/>
          <a:lstStyle/>
          <a:p>
            <a:pPr marL="0" indent="0" eaLnBrk="1" hangingPunct="1">
              <a:spcBef>
                <a:spcPct val="50000"/>
              </a:spcBef>
              <a:buFontTx/>
              <a:buNone/>
            </a:pPr>
            <a:r>
              <a:rPr lang="de-DE" sz="1600" b="1" dirty="0" smtClean="0">
                <a:solidFill>
                  <a:schemeClr val="tx1">
                    <a:lumMod val="65000"/>
                    <a:lumOff val="35000"/>
                  </a:schemeClr>
                </a:solidFill>
                <a:latin typeface="Arial" charset="0"/>
              </a:rPr>
              <a:t>Was wir erreichen wollen</a:t>
            </a:r>
          </a:p>
          <a:p>
            <a:pPr marL="0" indent="0" eaLnBrk="1" hangingPunct="1">
              <a:spcBef>
                <a:spcPct val="50000"/>
              </a:spcBef>
              <a:buFontTx/>
              <a:buNone/>
            </a:pPr>
            <a:r>
              <a:rPr lang="de-DE" sz="1600" b="1" dirty="0" smtClean="0">
                <a:solidFill>
                  <a:schemeClr val="tx1">
                    <a:lumMod val="65000"/>
                    <a:lumOff val="35000"/>
                  </a:schemeClr>
                </a:solidFill>
                <a:latin typeface="Arial" charset="0"/>
              </a:rPr>
              <a:t>effektiver Beitrag zur demografiefesten Ausrichtung des Unternehmens durch Wertschätzung   ̶̶̶  Bindung   ̶̶̶  Standortbestimmung   ̶̶̶  Neuausrichtung – Netzwerkausbau   ̶̶̶  Arbeitsfreude und Gesundheit  ̶̶̶  Motivation  </a:t>
            </a:r>
          </a:p>
          <a:p>
            <a:pPr marL="0" indent="0" eaLnBrk="1" hangingPunct="1">
              <a:spcBef>
                <a:spcPct val="50000"/>
              </a:spcBef>
              <a:buFontTx/>
              <a:buNone/>
            </a:pPr>
            <a:r>
              <a:rPr lang="de-DE" sz="1600" dirty="0" smtClean="0">
                <a:solidFill>
                  <a:schemeClr val="tx1">
                    <a:lumMod val="65000"/>
                    <a:lumOff val="35000"/>
                  </a:schemeClr>
                </a:solidFill>
                <a:latin typeface="Arial" charset="0"/>
              </a:rPr>
              <a:t>Ziel dieses Entwicklungsprogramms ist es, erfahrenen Mitarbeitern und Mitarbeiterinnen mit mehrjähriger Berufserfahrung die Gelegenheit zu geben, </a:t>
            </a:r>
          </a:p>
          <a:p>
            <a:pPr marL="0" indent="0" eaLnBrk="1" hangingPunct="1">
              <a:spcBef>
                <a:spcPct val="50000"/>
              </a:spcBef>
            </a:pPr>
            <a:r>
              <a:rPr lang="de-DE" sz="1600" dirty="0" smtClean="0">
                <a:solidFill>
                  <a:schemeClr val="tx1">
                    <a:lumMod val="65000"/>
                    <a:lumOff val="35000"/>
                  </a:schemeClr>
                </a:solidFill>
                <a:latin typeface="Arial" charset="0"/>
              </a:rPr>
              <a:t> die nächste Berufslebensphase reflektiert und bedacht zu gestalten</a:t>
            </a:r>
          </a:p>
          <a:p>
            <a:pPr marL="0" indent="0" eaLnBrk="1" hangingPunct="1">
              <a:spcBef>
                <a:spcPct val="50000"/>
              </a:spcBef>
            </a:pPr>
            <a:r>
              <a:rPr lang="de-DE" sz="1600" dirty="0" smtClean="0">
                <a:solidFill>
                  <a:schemeClr val="tx1">
                    <a:lumMod val="65000"/>
                    <a:lumOff val="35000"/>
                  </a:schemeClr>
                </a:solidFill>
                <a:latin typeface="Arial" charset="0"/>
              </a:rPr>
              <a:t> eine Standortbestimmung vorzunehmen</a:t>
            </a:r>
          </a:p>
          <a:p>
            <a:pPr marL="0" indent="0" eaLnBrk="1" hangingPunct="1">
              <a:spcBef>
                <a:spcPct val="50000"/>
              </a:spcBef>
            </a:pPr>
            <a:r>
              <a:rPr lang="de-DE" sz="1600" dirty="0" smtClean="0">
                <a:solidFill>
                  <a:schemeClr val="tx1">
                    <a:lumMod val="65000"/>
                    <a:lumOff val="35000"/>
                  </a:schemeClr>
                </a:solidFill>
                <a:latin typeface="Arial" charset="0"/>
              </a:rPr>
              <a:t> berufliche und private Rollen angemessen weiter zu entwickeln</a:t>
            </a:r>
          </a:p>
          <a:p>
            <a:pPr marL="0" indent="0" eaLnBrk="1" hangingPunct="1">
              <a:spcBef>
                <a:spcPct val="50000"/>
              </a:spcBef>
            </a:pPr>
            <a:r>
              <a:rPr lang="de-DE" sz="1600" dirty="0" smtClean="0">
                <a:solidFill>
                  <a:schemeClr val="tx1">
                    <a:lumMod val="65000"/>
                    <a:lumOff val="35000"/>
                  </a:schemeClr>
                </a:solidFill>
                <a:latin typeface="Arial" charset="0"/>
              </a:rPr>
              <a:t> Arbeitsfreude, Gesundheit und Vitalität zu erhalten,</a:t>
            </a:r>
          </a:p>
          <a:p>
            <a:pPr marL="0" indent="0" eaLnBrk="1" hangingPunct="1">
              <a:spcBef>
                <a:spcPct val="50000"/>
              </a:spcBef>
            </a:pPr>
            <a:r>
              <a:rPr lang="de-DE" sz="1600" dirty="0" smtClean="0">
                <a:solidFill>
                  <a:schemeClr val="tx1">
                    <a:lumMod val="65000"/>
                    <a:lumOff val="35000"/>
                  </a:schemeClr>
                </a:solidFill>
                <a:latin typeface="Arial" charset="0"/>
              </a:rPr>
              <a:t> interne Netzwerke zu pflegen</a:t>
            </a:r>
          </a:p>
          <a:p>
            <a:pPr marL="0" indent="0" eaLnBrk="1" hangingPunct="1">
              <a:spcBef>
                <a:spcPct val="50000"/>
              </a:spcBef>
            </a:pPr>
            <a:r>
              <a:rPr lang="de-DE" sz="1600" dirty="0" smtClean="0">
                <a:solidFill>
                  <a:schemeClr val="tx1">
                    <a:lumMod val="65000"/>
                    <a:lumOff val="35000"/>
                  </a:schemeClr>
                </a:solidFill>
                <a:latin typeface="Arial" charset="0"/>
              </a:rPr>
              <a:t> einen aktiven Beitrag zum demografischen Wandel zu leisten</a:t>
            </a:r>
          </a:p>
          <a:p>
            <a:pPr marL="0" indent="0" eaLnBrk="1" hangingPunct="1">
              <a:spcBef>
                <a:spcPct val="50000"/>
              </a:spcBef>
            </a:pPr>
            <a:r>
              <a:rPr lang="de-DE" sz="1600" dirty="0" smtClean="0">
                <a:solidFill>
                  <a:schemeClr val="tx1">
                    <a:lumMod val="65000"/>
                    <a:lumOff val="35000"/>
                  </a:schemeClr>
                </a:solidFill>
                <a:latin typeface="Arial" charset="0"/>
              </a:rPr>
              <a:t> dem drohenden Fachkräftemangel entgegenzuwirken</a:t>
            </a:r>
          </a:p>
          <a:p>
            <a:pPr marL="0" indent="0" eaLnBrk="1" hangingPunct="1">
              <a:spcBef>
                <a:spcPct val="50000"/>
              </a:spcBef>
              <a:buNone/>
            </a:pPr>
            <a:r>
              <a:rPr lang="de-DE" sz="1600" dirty="0" smtClean="0">
                <a:solidFill>
                  <a:schemeClr val="tx1">
                    <a:lumMod val="65000"/>
                    <a:lumOff val="35000"/>
                  </a:schemeClr>
                </a:solidFill>
                <a:latin typeface="Arial" charset="0"/>
              </a:rPr>
              <a:t>und sie dadurch als wertvolle Know-How-Träger an das Unternehmen zu binden.</a:t>
            </a:r>
          </a:p>
        </p:txBody>
      </p:sp>
      <p:sp>
        <p:nvSpPr>
          <p:cNvPr id="4" name="Text Box 4"/>
          <p:cNvSpPr txBox="1">
            <a:spLocks noChangeArrowheads="1"/>
          </p:cNvSpPr>
          <p:nvPr/>
        </p:nvSpPr>
        <p:spPr bwMode="auto">
          <a:xfrm>
            <a:off x="214313" y="332656"/>
            <a:ext cx="8715375" cy="1200329"/>
          </a:xfrm>
          <a:prstGeom prst="rect">
            <a:avLst/>
          </a:prstGeom>
          <a:solidFill>
            <a:schemeClr val="bg1"/>
          </a:solidFill>
          <a:ln w="9525">
            <a:solidFill>
              <a:schemeClr val="bg1"/>
            </a:solidFill>
            <a:miter lim="800000"/>
            <a:headEnd/>
            <a:tailEnd/>
          </a:ln>
          <a:effectLst>
            <a:outerShdw blurRad="50800" dist="38100" dir="2700000" algn="tl" rotWithShape="0">
              <a:prstClr val="black">
                <a:alpha val="40000"/>
              </a:prstClr>
            </a:outerShdw>
          </a:effectLst>
        </p:spPr>
        <p:txBody>
          <a:bodyPr>
            <a:spAutoFit/>
          </a:bodyPr>
          <a:lstStyle/>
          <a:p>
            <a:pPr marL="514350" indent="-514350" algn="ctr">
              <a:buFontTx/>
              <a:buAutoNum type="romanUcPeriod"/>
              <a:defRPr/>
            </a:pPr>
            <a:endParaRPr lang="de-DE" b="1" dirty="0">
              <a:solidFill>
                <a:schemeClr val="bg1"/>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Zielsetzung</a:t>
            </a:r>
            <a:endParaRPr lang="de-DE" b="1" dirty="0">
              <a:solidFill>
                <a:srgbClr val="C00000"/>
              </a:solidFill>
              <a:effectLst>
                <a:outerShdw blurRad="50800" dist="38100" algn="l" rotWithShape="0">
                  <a:prstClr val="black">
                    <a:alpha val="40000"/>
                  </a:prstClr>
                </a:outerShdw>
              </a:effectLst>
              <a:latin typeface="Arial" charset="0"/>
            </a:endParaRPr>
          </a:p>
          <a:p>
            <a:pPr marL="514350" indent="-514350" algn="ctr">
              <a:buFontTx/>
              <a:buAutoNum type="romanUcPeriod"/>
              <a:defRPr/>
            </a:pPr>
            <a:endParaRPr lang="de-DE" b="1" dirty="0">
              <a:solidFill>
                <a:srgbClr val="C00000"/>
              </a:solidFill>
              <a:effectLst>
                <a:outerShdw blurRad="50800" dist="38100" algn="l" rotWithShape="0">
                  <a:prstClr val="black">
                    <a:alpha val="40000"/>
                  </a:prstClr>
                </a:outerShdw>
              </a:effectLst>
              <a:latin typeface="Arial" charset="0"/>
            </a:endParaRPr>
          </a:p>
        </p:txBody>
      </p:sp>
      <p:pic>
        <p:nvPicPr>
          <p:cNvPr id="5" name="Picture 4"/>
          <p:cNvPicPr>
            <a:picLocks noChangeAspect="1" noChangeArrowheads="1"/>
          </p:cNvPicPr>
          <p:nvPr/>
        </p:nvPicPr>
        <p:blipFill>
          <a:blip r:embed="rId3" cstate="print"/>
          <a:srcRect/>
          <a:stretch>
            <a:fillRect/>
          </a:stretch>
        </p:blipFill>
        <p:spPr bwMode="auto">
          <a:xfrm>
            <a:off x="6948264" y="679303"/>
            <a:ext cx="1683097" cy="445441"/>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98"/>
          <p:cNvSpPr>
            <a:spLocks noChangeArrowheads="1"/>
          </p:cNvSpPr>
          <p:nvPr/>
        </p:nvSpPr>
        <p:spPr bwMode="auto">
          <a:xfrm>
            <a:off x="460002" y="1000125"/>
            <a:ext cx="8713788" cy="4857750"/>
          </a:xfrm>
          <a:prstGeom prst="rect">
            <a:avLst/>
          </a:prstGeom>
          <a:solidFill>
            <a:srgbClr val="EAEAEA"/>
          </a:solidFill>
          <a:ln w="9525">
            <a:noFill/>
            <a:miter lim="800000"/>
            <a:headEnd/>
            <a:tailEnd/>
          </a:ln>
        </p:spPr>
        <p:txBody>
          <a:bodyPr wrap="none" anchor="ctr"/>
          <a:lstStyle/>
          <a:p>
            <a:endParaRPr lang="de-DE" dirty="0"/>
          </a:p>
        </p:txBody>
      </p:sp>
      <p:sp>
        <p:nvSpPr>
          <p:cNvPr id="5123" name="Line 93"/>
          <p:cNvSpPr>
            <a:spLocks noChangeShapeType="1"/>
          </p:cNvSpPr>
          <p:nvPr/>
        </p:nvSpPr>
        <p:spPr bwMode="auto">
          <a:xfrm>
            <a:off x="5292725" y="1916113"/>
            <a:ext cx="0" cy="1008062"/>
          </a:xfrm>
          <a:prstGeom prst="line">
            <a:avLst/>
          </a:prstGeom>
          <a:noFill/>
          <a:ln w="12700">
            <a:solidFill>
              <a:schemeClr val="tx1"/>
            </a:solidFill>
            <a:round/>
            <a:headEnd/>
            <a:tailEnd/>
          </a:ln>
        </p:spPr>
        <p:txBody>
          <a:bodyPr lIns="0" tIns="0" rIns="0" bIns="0" anchor="ctr">
            <a:spAutoFit/>
          </a:bodyPr>
          <a:lstStyle/>
          <a:p>
            <a:endParaRPr lang="de-DE" dirty="0"/>
          </a:p>
        </p:txBody>
      </p:sp>
      <p:sp>
        <p:nvSpPr>
          <p:cNvPr id="5124" name="Line 94"/>
          <p:cNvSpPr>
            <a:spLocks noChangeShapeType="1"/>
          </p:cNvSpPr>
          <p:nvPr/>
        </p:nvSpPr>
        <p:spPr bwMode="auto">
          <a:xfrm>
            <a:off x="7092950" y="1916113"/>
            <a:ext cx="0" cy="1008062"/>
          </a:xfrm>
          <a:prstGeom prst="line">
            <a:avLst/>
          </a:prstGeom>
          <a:noFill/>
          <a:ln w="12700">
            <a:solidFill>
              <a:schemeClr val="tx1"/>
            </a:solidFill>
            <a:round/>
            <a:headEnd/>
            <a:tailEnd/>
          </a:ln>
        </p:spPr>
        <p:txBody>
          <a:bodyPr lIns="0" tIns="0" rIns="0" bIns="0" anchor="ctr">
            <a:spAutoFit/>
          </a:bodyPr>
          <a:lstStyle/>
          <a:p>
            <a:endParaRPr lang="de-DE" dirty="0"/>
          </a:p>
        </p:txBody>
      </p:sp>
      <p:sp>
        <p:nvSpPr>
          <p:cNvPr id="5125" name="Line 89"/>
          <p:cNvSpPr>
            <a:spLocks noChangeShapeType="1"/>
          </p:cNvSpPr>
          <p:nvPr/>
        </p:nvSpPr>
        <p:spPr bwMode="auto">
          <a:xfrm>
            <a:off x="3203575" y="1916113"/>
            <a:ext cx="0" cy="1008062"/>
          </a:xfrm>
          <a:prstGeom prst="line">
            <a:avLst/>
          </a:prstGeom>
          <a:noFill/>
          <a:ln w="12700">
            <a:solidFill>
              <a:schemeClr val="tx1"/>
            </a:solidFill>
            <a:round/>
            <a:headEnd/>
            <a:tailEnd/>
          </a:ln>
        </p:spPr>
        <p:txBody>
          <a:bodyPr lIns="0" tIns="0" rIns="0" bIns="0" anchor="ctr">
            <a:spAutoFit/>
          </a:bodyPr>
          <a:lstStyle/>
          <a:p>
            <a:endParaRPr lang="de-DE" dirty="0"/>
          </a:p>
        </p:txBody>
      </p:sp>
      <p:sp>
        <p:nvSpPr>
          <p:cNvPr id="5126" name="Text Box 4"/>
          <p:cNvSpPr txBox="1">
            <a:spLocks noChangeArrowheads="1"/>
          </p:cNvSpPr>
          <p:nvPr/>
        </p:nvSpPr>
        <p:spPr bwMode="auto">
          <a:xfrm>
            <a:off x="184150" y="1600200"/>
            <a:ext cx="8924925" cy="336550"/>
          </a:xfrm>
          <a:prstGeom prst="rect">
            <a:avLst/>
          </a:prstGeom>
          <a:noFill/>
          <a:ln w="9525">
            <a:noFill/>
            <a:miter lim="800000"/>
            <a:headEnd/>
            <a:tailEnd/>
          </a:ln>
        </p:spPr>
        <p:txBody>
          <a:bodyPr>
            <a:spAutoFit/>
          </a:bodyPr>
          <a:lstStyle/>
          <a:p>
            <a:pPr eaLnBrk="0" hangingPunct="0">
              <a:buClr>
                <a:srgbClr val="CC0000"/>
              </a:buClr>
            </a:pPr>
            <a:endParaRPr lang="de-DE" sz="1600" dirty="0">
              <a:latin typeface="Arial" charset="0"/>
            </a:endParaRPr>
          </a:p>
        </p:txBody>
      </p:sp>
      <p:sp>
        <p:nvSpPr>
          <p:cNvPr id="5127" name="Text Box 5"/>
          <p:cNvSpPr txBox="1">
            <a:spLocks noChangeArrowheads="1"/>
          </p:cNvSpPr>
          <p:nvPr/>
        </p:nvSpPr>
        <p:spPr bwMode="auto">
          <a:xfrm>
            <a:off x="323850" y="1557338"/>
            <a:ext cx="355600"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03</a:t>
            </a:r>
          </a:p>
        </p:txBody>
      </p:sp>
      <p:sp>
        <p:nvSpPr>
          <p:cNvPr id="5128" name="Text Box 6"/>
          <p:cNvSpPr txBox="1">
            <a:spLocks noChangeArrowheads="1"/>
          </p:cNvSpPr>
          <p:nvPr/>
        </p:nvSpPr>
        <p:spPr bwMode="auto">
          <a:xfrm>
            <a:off x="1079500" y="1557338"/>
            <a:ext cx="396875" cy="274637"/>
          </a:xfrm>
          <a:prstGeom prst="rect">
            <a:avLst/>
          </a:prstGeom>
          <a:noFill/>
          <a:ln w="9525" algn="ctr">
            <a:noFill/>
            <a:miter lim="800000"/>
            <a:headEnd/>
            <a:tailEnd/>
          </a:ln>
        </p:spPr>
        <p:txBody>
          <a:bodyPr>
            <a:spAutoFit/>
          </a:bodyPr>
          <a:lstStyle/>
          <a:p>
            <a:pPr algn="ctr" eaLnBrk="0" hangingPunct="0">
              <a:buClr>
                <a:srgbClr val="CC0000"/>
              </a:buClr>
            </a:pPr>
            <a:r>
              <a:rPr lang="de-DE" sz="1200" dirty="0">
                <a:latin typeface="Arial" charset="0"/>
              </a:rPr>
              <a:t>04</a:t>
            </a:r>
          </a:p>
        </p:txBody>
      </p:sp>
      <p:sp>
        <p:nvSpPr>
          <p:cNvPr id="5129" name="Text Box 7"/>
          <p:cNvSpPr txBox="1">
            <a:spLocks noChangeArrowheads="1"/>
          </p:cNvSpPr>
          <p:nvPr/>
        </p:nvSpPr>
        <p:spPr bwMode="auto">
          <a:xfrm>
            <a:off x="1770063" y="1557338"/>
            <a:ext cx="355600"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05</a:t>
            </a:r>
          </a:p>
        </p:txBody>
      </p:sp>
      <p:sp>
        <p:nvSpPr>
          <p:cNvPr id="5130" name="Text Box 8"/>
          <p:cNvSpPr txBox="1">
            <a:spLocks noChangeArrowheads="1"/>
          </p:cNvSpPr>
          <p:nvPr/>
        </p:nvSpPr>
        <p:spPr bwMode="auto">
          <a:xfrm>
            <a:off x="2386013" y="1557338"/>
            <a:ext cx="355600"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06</a:t>
            </a:r>
          </a:p>
        </p:txBody>
      </p:sp>
      <p:sp>
        <p:nvSpPr>
          <p:cNvPr id="5131" name="Text Box 9"/>
          <p:cNvSpPr txBox="1">
            <a:spLocks noChangeArrowheads="1"/>
          </p:cNvSpPr>
          <p:nvPr/>
        </p:nvSpPr>
        <p:spPr bwMode="auto">
          <a:xfrm>
            <a:off x="3057525" y="1570038"/>
            <a:ext cx="355600"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07</a:t>
            </a:r>
          </a:p>
        </p:txBody>
      </p:sp>
      <p:sp>
        <p:nvSpPr>
          <p:cNvPr id="5132" name="Text Box 10"/>
          <p:cNvSpPr txBox="1">
            <a:spLocks noChangeArrowheads="1"/>
          </p:cNvSpPr>
          <p:nvPr/>
        </p:nvSpPr>
        <p:spPr bwMode="auto">
          <a:xfrm>
            <a:off x="3706813" y="1557338"/>
            <a:ext cx="354012"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08</a:t>
            </a:r>
          </a:p>
        </p:txBody>
      </p:sp>
      <p:sp>
        <p:nvSpPr>
          <p:cNvPr id="5133" name="Text Box 11"/>
          <p:cNvSpPr txBox="1">
            <a:spLocks noChangeArrowheads="1"/>
          </p:cNvSpPr>
          <p:nvPr/>
        </p:nvSpPr>
        <p:spPr bwMode="auto">
          <a:xfrm>
            <a:off x="4356100" y="1570038"/>
            <a:ext cx="396875" cy="274637"/>
          </a:xfrm>
          <a:prstGeom prst="rect">
            <a:avLst/>
          </a:prstGeom>
          <a:noFill/>
          <a:ln w="9525" algn="ctr">
            <a:noFill/>
            <a:miter lim="800000"/>
            <a:headEnd/>
            <a:tailEnd/>
          </a:ln>
        </p:spPr>
        <p:txBody>
          <a:bodyPr>
            <a:spAutoFit/>
          </a:bodyPr>
          <a:lstStyle/>
          <a:p>
            <a:pPr algn="ctr" eaLnBrk="0" hangingPunct="0">
              <a:buClr>
                <a:srgbClr val="CC0000"/>
              </a:buClr>
            </a:pPr>
            <a:r>
              <a:rPr lang="de-DE" sz="1200" dirty="0">
                <a:latin typeface="Arial" charset="0"/>
              </a:rPr>
              <a:t>09</a:t>
            </a:r>
          </a:p>
        </p:txBody>
      </p:sp>
      <p:sp>
        <p:nvSpPr>
          <p:cNvPr id="5134" name="Text Box 12"/>
          <p:cNvSpPr txBox="1">
            <a:spLocks noChangeArrowheads="1"/>
          </p:cNvSpPr>
          <p:nvPr/>
        </p:nvSpPr>
        <p:spPr bwMode="auto">
          <a:xfrm>
            <a:off x="5076825" y="1557338"/>
            <a:ext cx="395288" cy="274637"/>
          </a:xfrm>
          <a:prstGeom prst="rect">
            <a:avLst/>
          </a:prstGeom>
          <a:noFill/>
          <a:ln w="9525" algn="ctr">
            <a:noFill/>
            <a:miter lim="800000"/>
            <a:headEnd/>
            <a:tailEnd/>
          </a:ln>
        </p:spPr>
        <p:txBody>
          <a:bodyPr>
            <a:spAutoFit/>
          </a:bodyPr>
          <a:lstStyle/>
          <a:p>
            <a:pPr algn="ctr" eaLnBrk="0" hangingPunct="0">
              <a:buClr>
                <a:srgbClr val="CC0000"/>
              </a:buClr>
            </a:pPr>
            <a:r>
              <a:rPr lang="de-DE" sz="1200" dirty="0">
                <a:latin typeface="Arial" charset="0"/>
              </a:rPr>
              <a:t>10</a:t>
            </a:r>
          </a:p>
        </p:txBody>
      </p:sp>
      <p:sp>
        <p:nvSpPr>
          <p:cNvPr id="5135" name="Text Box 13"/>
          <p:cNvSpPr txBox="1">
            <a:spLocks noChangeArrowheads="1"/>
          </p:cNvSpPr>
          <p:nvPr/>
        </p:nvSpPr>
        <p:spPr bwMode="auto">
          <a:xfrm>
            <a:off x="5789613" y="1557338"/>
            <a:ext cx="342900"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11</a:t>
            </a:r>
          </a:p>
        </p:txBody>
      </p:sp>
      <p:sp>
        <p:nvSpPr>
          <p:cNvPr id="5136" name="Text Box 14"/>
          <p:cNvSpPr txBox="1">
            <a:spLocks noChangeArrowheads="1"/>
          </p:cNvSpPr>
          <p:nvPr/>
        </p:nvSpPr>
        <p:spPr bwMode="auto">
          <a:xfrm>
            <a:off x="323528" y="1295400"/>
            <a:ext cx="1765228" cy="276999"/>
          </a:xfrm>
          <a:prstGeom prst="rect">
            <a:avLst/>
          </a:prstGeom>
          <a:noFill/>
          <a:ln w="9525" algn="ctr">
            <a:noFill/>
            <a:miter lim="800000"/>
            <a:headEnd/>
            <a:tailEnd/>
          </a:ln>
        </p:spPr>
        <p:txBody>
          <a:bodyPr wrap="none">
            <a:spAutoFit/>
          </a:bodyPr>
          <a:lstStyle/>
          <a:p>
            <a:pPr algn="ctr" eaLnBrk="0" hangingPunct="0">
              <a:buClr>
                <a:srgbClr val="CC0000"/>
              </a:buClr>
            </a:pPr>
            <a:r>
              <a:rPr lang="de-DE" sz="1200" b="1" dirty="0">
                <a:latin typeface="Arial" charset="0"/>
              </a:rPr>
              <a:t>Start </a:t>
            </a:r>
            <a:r>
              <a:rPr lang="de-DE" sz="1200" b="1" dirty="0" smtClean="0">
                <a:latin typeface="Arial" charset="0"/>
              </a:rPr>
              <a:t>Jahr x (Beispiel)</a:t>
            </a:r>
            <a:endParaRPr lang="de-DE" sz="1200" b="1" dirty="0">
              <a:latin typeface="Arial" charset="0"/>
            </a:endParaRPr>
          </a:p>
        </p:txBody>
      </p:sp>
      <p:sp>
        <p:nvSpPr>
          <p:cNvPr id="5137" name="AutoShape 17"/>
          <p:cNvSpPr>
            <a:spLocks/>
          </p:cNvSpPr>
          <p:nvPr/>
        </p:nvSpPr>
        <p:spPr bwMode="auto">
          <a:xfrm>
            <a:off x="2536825" y="2236788"/>
            <a:ext cx="104775" cy="38100"/>
          </a:xfrm>
          <a:prstGeom prst="rightBrace">
            <a:avLst>
              <a:gd name="adj1" fmla="val 8333"/>
              <a:gd name="adj2" fmla="val 50000"/>
            </a:avLst>
          </a:prstGeom>
          <a:noFill/>
          <a:ln w="9525">
            <a:noFill/>
            <a:round/>
            <a:headEnd/>
            <a:tailEnd/>
          </a:ln>
        </p:spPr>
        <p:txBody>
          <a:bodyPr wrap="none" anchor="ctr">
            <a:spAutoFit/>
          </a:bodyPr>
          <a:lstStyle/>
          <a:p>
            <a:endParaRPr lang="de-DE" dirty="0"/>
          </a:p>
        </p:txBody>
      </p:sp>
      <p:sp>
        <p:nvSpPr>
          <p:cNvPr id="5138" name="Text Box 19"/>
          <p:cNvSpPr txBox="1">
            <a:spLocks noChangeArrowheads="1"/>
          </p:cNvSpPr>
          <p:nvPr/>
        </p:nvSpPr>
        <p:spPr bwMode="auto">
          <a:xfrm>
            <a:off x="6430963" y="1557338"/>
            <a:ext cx="355600"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12</a:t>
            </a:r>
          </a:p>
        </p:txBody>
      </p:sp>
      <p:sp>
        <p:nvSpPr>
          <p:cNvPr id="5139" name="Text Box 20"/>
          <p:cNvSpPr txBox="1">
            <a:spLocks noChangeArrowheads="1"/>
          </p:cNvSpPr>
          <p:nvPr/>
        </p:nvSpPr>
        <p:spPr bwMode="auto">
          <a:xfrm>
            <a:off x="7091363" y="1557338"/>
            <a:ext cx="355600"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01</a:t>
            </a:r>
          </a:p>
        </p:txBody>
      </p:sp>
      <p:sp>
        <p:nvSpPr>
          <p:cNvPr id="5140" name="Text Box 21"/>
          <p:cNvSpPr txBox="1">
            <a:spLocks noChangeArrowheads="1"/>
          </p:cNvSpPr>
          <p:nvPr/>
        </p:nvSpPr>
        <p:spPr bwMode="auto">
          <a:xfrm>
            <a:off x="8447088" y="1557338"/>
            <a:ext cx="355600"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03</a:t>
            </a:r>
          </a:p>
        </p:txBody>
      </p:sp>
      <p:sp>
        <p:nvSpPr>
          <p:cNvPr id="5141" name="Text Box 22"/>
          <p:cNvSpPr txBox="1">
            <a:spLocks noChangeArrowheads="1"/>
          </p:cNvSpPr>
          <p:nvPr/>
        </p:nvSpPr>
        <p:spPr bwMode="auto">
          <a:xfrm>
            <a:off x="7734300" y="1557338"/>
            <a:ext cx="355600" cy="276225"/>
          </a:xfrm>
          <a:prstGeom prst="rect">
            <a:avLst/>
          </a:prstGeom>
          <a:noFill/>
          <a:ln w="9525" algn="ctr">
            <a:noFill/>
            <a:miter lim="800000"/>
            <a:headEnd/>
            <a:tailEnd/>
          </a:ln>
        </p:spPr>
        <p:txBody>
          <a:bodyPr wrap="none">
            <a:spAutoFit/>
          </a:bodyPr>
          <a:lstStyle/>
          <a:p>
            <a:pPr algn="ctr" eaLnBrk="0" hangingPunct="0">
              <a:buClr>
                <a:srgbClr val="CC0000"/>
              </a:buClr>
            </a:pPr>
            <a:r>
              <a:rPr lang="de-DE" sz="1200" dirty="0">
                <a:latin typeface="Arial" charset="0"/>
              </a:rPr>
              <a:t>02</a:t>
            </a:r>
          </a:p>
        </p:txBody>
      </p:sp>
      <p:sp>
        <p:nvSpPr>
          <p:cNvPr id="5142" name="Text Box 46"/>
          <p:cNvSpPr txBox="1">
            <a:spLocks noChangeArrowheads="1"/>
          </p:cNvSpPr>
          <p:nvPr/>
        </p:nvSpPr>
        <p:spPr bwMode="auto">
          <a:xfrm>
            <a:off x="1428750" y="2786063"/>
            <a:ext cx="2233613" cy="723275"/>
          </a:xfrm>
          <a:prstGeom prst="rect">
            <a:avLst/>
          </a:prstGeom>
          <a:solidFill>
            <a:srgbClr val="FF7C80"/>
          </a:solidFill>
          <a:ln w="9525" algn="ctr">
            <a:noFill/>
            <a:miter lim="800000"/>
            <a:headEnd/>
            <a:tailEnd/>
          </a:ln>
        </p:spPr>
        <p:txBody>
          <a:bodyPr wrap="square">
            <a:spAutoFit/>
          </a:bodyPr>
          <a:lstStyle/>
          <a:p>
            <a:pPr algn="ctr" eaLnBrk="0" hangingPunct="0">
              <a:buClr>
                <a:srgbClr val="CC0000"/>
              </a:buClr>
            </a:pPr>
            <a:r>
              <a:rPr lang="de-DE" sz="1100" b="1" dirty="0">
                <a:latin typeface="Arial" charset="0"/>
              </a:rPr>
              <a:t>Modul 1</a:t>
            </a:r>
          </a:p>
          <a:p>
            <a:pPr algn="ctr" eaLnBrk="0" hangingPunct="0">
              <a:buClr>
                <a:srgbClr val="CC0000"/>
              </a:buClr>
            </a:pPr>
            <a:r>
              <a:rPr lang="de-DE" sz="1000" dirty="0" smtClean="0">
                <a:latin typeface="Arial" charset="0"/>
              </a:rPr>
              <a:t>Teil 1</a:t>
            </a:r>
            <a:r>
              <a:rPr lang="de-DE" sz="1000" dirty="0" smtClean="0">
                <a:latin typeface="Arial" charset="0"/>
              </a:rPr>
              <a:t>: „</a:t>
            </a:r>
            <a:r>
              <a:rPr lang="de-DE" sz="1000" dirty="0" smtClean="0">
                <a:latin typeface="Arial" charset="0"/>
              </a:rPr>
              <a:t>Strategie “ </a:t>
            </a:r>
            <a:r>
              <a:rPr lang="de-DE" sz="1000" dirty="0" smtClean="0">
                <a:latin typeface="Arial" charset="0"/>
              </a:rPr>
              <a:t>(1 Tag)</a:t>
            </a:r>
            <a:endParaRPr lang="de-DE" sz="1000" dirty="0" smtClean="0">
              <a:latin typeface="Arial" charset="0"/>
            </a:endParaRPr>
          </a:p>
          <a:p>
            <a:pPr algn="ctr" eaLnBrk="0" hangingPunct="0">
              <a:buClr>
                <a:srgbClr val="CC0000"/>
              </a:buClr>
            </a:pPr>
            <a:r>
              <a:rPr lang="de-DE" sz="1000" dirty="0" smtClean="0">
                <a:latin typeface="Arial" charset="0"/>
              </a:rPr>
              <a:t>Teil 2: Unternehmerisch Denken  </a:t>
            </a:r>
          </a:p>
          <a:p>
            <a:pPr algn="ctr" eaLnBrk="0" hangingPunct="0">
              <a:buClr>
                <a:srgbClr val="CC0000"/>
              </a:buClr>
            </a:pPr>
            <a:r>
              <a:rPr lang="de-DE" sz="1000" dirty="0" smtClean="0">
                <a:latin typeface="Arial" charset="0"/>
              </a:rPr>
              <a:t>(1  Tag)</a:t>
            </a:r>
            <a:endParaRPr lang="de-DE" sz="1000" dirty="0">
              <a:latin typeface="Arial" charset="0"/>
            </a:endParaRPr>
          </a:p>
        </p:txBody>
      </p:sp>
      <p:sp>
        <p:nvSpPr>
          <p:cNvPr id="5143" name="Rectangle 50"/>
          <p:cNvSpPr>
            <a:spLocks noChangeArrowheads="1"/>
          </p:cNvSpPr>
          <p:nvPr/>
        </p:nvSpPr>
        <p:spPr bwMode="auto">
          <a:xfrm>
            <a:off x="384175" y="1773238"/>
            <a:ext cx="8435975" cy="142875"/>
          </a:xfrm>
          <a:prstGeom prst="rect">
            <a:avLst/>
          </a:prstGeom>
          <a:solidFill>
            <a:schemeClr val="bg2"/>
          </a:solidFill>
          <a:ln w="9525" algn="ctr">
            <a:noFill/>
            <a:miter lim="800000"/>
            <a:headEnd/>
            <a:tailEnd/>
          </a:ln>
        </p:spPr>
        <p:txBody>
          <a:bodyPr anchor="ctr">
            <a:spAutoFit/>
          </a:bodyPr>
          <a:lstStyle/>
          <a:p>
            <a:endParaRPr lang="de-DE" dirty="0"/>
          </a:p>
        </p:txBody>
      </p:sp>
      <p:sp>
        <p:nvSpPr>
          <p:cNvPr id="5144" name="Text Box 72"/>
          <p:cNvSpPr txBox="1">
            <a:spLocks noChangeArrowheads="1"/>
          </p:cNvSpPr>
          <p:nvPr/>
        </p:nvSpPr>
        <p:spPr bwMode="auto">
          <a:xfrm>
            <a:off x="252016" y="2938463"/>
            <a:ext cx="863600" cy="461665"/>
          </a:xfrm>
          <a:prstGeom prst="rect">
            <a:avLst/>
          </a:prstGeom>
          <a:noFill/>
          <a:ln w="9525" algn="ctr">
            <a:noFill/>
            <a:miter lim="800000"/>
            <a:headEnd/>
            <a:tailEnd/>
          </a:ln>
        </p:spPr>
        <p:txBody>
          <a:bodyPr>
            <a:spAutoFit/>
          </a:bodyPr>
          <a:lstStyle/>
          <a:p>
            <a:pPr eaLnBrk="0" hangingPunct="0">
              <a:buClr>
                <a:srgbClr val="CC0000"/>
              </a:buClr>
            </a:pPr>
            <a:r>
              <a:rPr lang="de-DE" sz="1200" b="1" dirty="0" smtClean="0">
                <a:solidFill>
                  <a:srgbClr val="C00000"/>
                </a:solidFill>
                <a:latin typeface="Arial" charset="0"/>
              </a:rPr>
              <a:t>Präsenz-Module</a:t>
            </a:r>
            <a:endParaRPr lang="de-DE" sz="1200" b="1" dirty="0">
              <a:solidFill>
                <a:srgbClr val="C00000"/>
              </a:solidFill>
              <a:latin typeface="Arial" charset="0"/>
            </a:endParaRPr>
          </a:p>
        </p:txBody>
      </p:sp>
      <p:sp>
        <p:nvSpPr>
          <p:cNvPr id="5145" name="Text Box 73"/>
          <p:cNvSpPr txBox="1">
            <a:spLocks noChangeArrowheads="1"/>
          </p:cNvSpPr>
          <p:nvPr/>
        </p:nvSpPr>
        <p:spPr bwMode="auto">
          <a:xfrm>
            <a:off x="262508" y="4151313"/>
            <a:ext cx="1429172" cy="461665"/>
          </a:xfrm>
          <a:prstGeom prst="rect">
            <a:avLst/>
          </a:prstGeom>
          <a:noFill/>
          <a:ln w="9525" algn="ctr">
            <a:noFill/>
            <a:miter lim="800000"/>
            <a:headEnd/>
            <a:tailEnd/>
          </a:ln>
        </p:spPr>
        <p:txBody>
          <a:bodyPr wrap="square">
            <a:spAutoFit/>
          </a:bodyPr>
          <a:lstStyle/>
          <a:p>
            <a:pPr eaLnBrk="0" hangingPunct="0">
              <a:buClr>
                <a:srgbClr val="CC0000"/>
              </a:buClr>
            </a:pPr>
            <a:r>
              <a:rPr lang="de-DE" sz="1200" b="1" dirty="0" smtClean="0">
                <a:solidFill>
                  <a:srgbClr val="C00000"/>
                </a:solidFill>
                <a:latin typeface="Arial" charset="0"/>
              </a:rPr>
              <a:t>Begleitende Angebote</a:t>
            </a:r>
            <a:endParaRPr lang="de-DE" sz="1200" b="1" dirty="0">
              <a:solidFill>
                <a:srgbClr val="C00000"/>
              </a:solidFill>
              <a:latin typeface="Arial" charset="0"/>
            </a:endParaRPr>
          </a:p>
        </p:txBody>
      </p:sp>
      <p:sp>
        <p:nvSpPr>
          <p:cNvPr id="5146" name="Line 76"/>
          <p:cNvSpPr>
            <a:spLocks noChangeShapeType="1"/>
          </p:cNvSpPr>
          <p:nvPr/>
        </p:nvSpPr>
        <p:spPr bwMode="auto">
          <a:xfrm flipH="1" flipV="1">
            <a:off x="1403349" y="5643562"/>
            <a:ext cx="7345114" cy="17685"/>
          </a:xfrm>
          <a:prstGeom prst="line">
            <a:avLst/>
          </a:prstGeom>
          <a:noFill/>
          <a:ln w="38100">
            <a:solidFill>
              <a:srgbClr val="FF9900"/>
            </a:solidFill>
            <a:round/>
            <a:headEnd type="triangle" w="med" len="med"/>
            <a:tailEnd/>
          </a:ln>
        </p:spPr>
        <p:txBody>
          <a:bodyPr wrap="square">
            <a:spAutoFit/>
          </a:bodyPr>
          <a:lstStyle/>
          <a:p>
            <a:endParaRPr lang="de-DE" dirty="0"/>
          </a:p>
        </p:txBody>
      </p:sp>
      <p:sp>
        <p:nvSpPr>
          <p:cNvPr id="5147" name="Text Box 78"/>
          <p:cNvSpPr txBox="1">
            <a:spLocks noChangeArrowheads="1"/>
          </p:cNvSpPr>
          <p:nvPr/>
        </p:nvSpPr>
        <p:spPr bwMode="auto">
          <a:xfrm>
            <a:off x="2315467" y="5357813"/>
            <a:ext cx="6577013" cy="244475"/>
          </a:xfrm>
          <a:prstGeom prst="rect">
            <a:avLst/>
          </a:prstGeom>
          <a:noFill/>
          <a:ln w="9525" algn="ctr">
            <a:noFill/>
            <a:miter lim="800000"/>
            <a:headEnd/>
            <a:tailEnd/>
          </a:ln>
        </p:spPr>
        <p:txBody>
          <a:bodyPr>
            <a:spAutoFit/>
          </a:bodyPr>
          <a:lstStyle/>
          <a:p>
            <a:pPr eaLnBrk="0" hangingPunct="0">
              <a:buClr>
                <a:srgbClr val="CC0000"/>
              </a:buClr>
            </a:pPr>
            <a:r>
              <a:rPr lang="de-DE" sz="1000" b="1" dirty="0">
                <a:latin typeface="Arial" charset="0"/>
              </a:rPr>
              <a:t>Gespräche mit  </a:t>
            </a:r>
            <a:r>
              <a:rPr lang="de-DE" sz="1000" b="1" dirty="0" smtClean="0">
                <a:latin typeface="Arial" charset="0"/>
              </a:rPr>
              <a:t>Fort- u. Weiterbildung </a:t>
            </a:r>
            <a:r>
              <a:rPr lang="de-DE" sz="1000" b="1" dirty="0">
                <a:latin typeface="Arial" charset="0"/>
              </a:rPr>
              <a:t>(u. a. zur Unterstützung bei Hospitation) </a:t>
            </a:r>
          </a:p>
        </p:txBody>
      </p:sp>
      <p:sp>
        <p:nvSpPr>
          <p:cNvPr id="5148" name="Text Box 84"/>
          <p:cNvSpPr txBox="1">
            <a:spLocks noChangeArrowheads="1"/>
          </p:cNvSpPr>
          <p:nvPr/>
        </p:nvSpPr>
        <p:spPr bwMode="auto">
          <a:xfrm>
            <a:off x="7015093" y="1341438"/>
            <a:ext cx="941283" cy="276999"/>
          </a:xfrm>
          <a:prstGeom prst="rect">
            <a:avLst/>
          </a:prstGeom>
          <a:noFill/>
          <a:ln w="9525" algn="ctr">
            <a:noFill/>
            <a:miter lim="800000"/>
            <a:headEnd/>
            <a:tailEnd/>
          </a:ln>
        </p:spPr>
        <p:txBody>
          <a:bodyPr wrap="none">
            <a:spAutoFit/>
          </a:bodyPr>
          <a:lstStyle/>
          <a:p>
            <a:pPr algn="ctr" eaLnBrk="0" hangingPunct="0">
              <a:buClr>
                <a:srgbClr val="CC0000"/>
              </a:buClr>
            </a:pPr>
            <a:r>
              <a:rPr lang="de-DE" sz="1200" b="1" dirty="0" smtClean="0">
                <a:latin typeface="Arial" charset="0"/>
              </a:rPr>
              <a:t>Jahr  x + 1</a:t>
            </a:r>
            <a:endParaRPr lang="de-DE" sz="1200" b="1" dirty="0">
              <a:latin typeface="Arial" charset="0"/>
            </a:endParaRPr>
          </a:p>
        </p:txBody>
      </p:sp>
      <p:sp>
        <p:nvSpPr>
          <p:cNvPr id="5149" name="Text Box 86"/>
          <p:cNvSpPr txBox="1">
            <a:spLocks noChangeArrowheads="1"/>
          </p:cNvSpPr>
          <p:nvPr/>
        </p:nvSpPr>
        <p:spPr bwMode="auto">
          <a:xfrm>
            <a:off x="3779912" y="2786063"/>
            <a:ext cx="2016125" cy="723900"/>
          </a:xfrm>
          <a:prstGeom prst="rect">
            <a:avLst/>
          </a:prstGeom>
          <a:solidFill>
            <a:srgbClr val="FF7C80"/>
          </a:solidFill>
          <a:ln w="9525" algn="ctr">
            <a:noFill/>
            <a:miter lim="800000"/>
            <a:headEnd/>
            <a:tailEnd/>
          </a:ln>
        </p:spPr>
        <p:txBody>
          <a:bodyPr>
            <a:spAutoFit/>
          </a:bodyPr>
          <a:lstStyle/>
          <a:p>
            <a:pPr algn="ctr" eaLnBrk="0" hangingPunct="0">
              <a:buClr>
                <a:srgbClr val="CC0000"/>
              </a:buClr>
            </a:pPr>
            <a:r>
              <a:rPr lang="de-DE" sz="1100" b="1" dirty="0">
                <a:latin typeface="Arial" charset="0"/>
              </a:rPr>
              <a:t>Modul 2</a:t>
            </a:r>
            <a:r>
              <a:rPr lang="de-DE" sz="1000" dirty="0">
                <a:latin typeface="Arial" charset="0"/>
              </a:rPr>
              <a:t/>
            </a:r>
            <a:br>
              <a:rPr lang="de-DE" sz="1000" dirty="0">
                <a:latin typeface="Arial" charset="0"/>
              </a:rPr>
            </a:br>
            <a:r>
              <a:rPr lang="de-DE" sz="1000" dirty="0">
                <a:latin typeface="Arial" charset="0"/>
              </a:rPr>
              <a:t>„Persönlichkeit - Meine Position </a:t>
            </a:r>
            <a:br>
              <a:rPr lang="de-DE" sz="1000" dirty="0">
                <a:latin typeface="Arial" charset="0"/>
              </a:rPr>
            </a:br>
            <a:r>
              <a:rPr lang="de-DE" sz="1000" dirty="0">
                <a:latin typeface="Arial" charset="0"/>
              </a:rPr>
              <a:t> und Ausrichtung“ </a:t>
            </a:r>
            <a:r>
              <a:rPr lang="de-DE" sz="1000" dirty="0" smtClean="0">
                <a:latin typeface="Arial" charset="0"/>
              </a:rPr>
              <a:t>(2,5 </a:t>
            </a:r>
            <a:r>
              <a:rPr lang="de-DE" sz="1000" dirty="0">
                <a:latin typeface="Arial" charset="0"/>
              </a:rPr>
              <a:t>Tage)</a:t>
            </a:r>
          </a:p>
          <a:p>
            <a:pPr algn="ctr" eaLnBrk="0" hangingPunct="0">
              <a:buClr>
                <a:srgbClr val="CC0000"/>
              </a:buClr>
            </a:pPr>
            <a:endParaRPr lang="de-DE" sz="1000" dirty="0">
              <a:latin typeface="Arial" charset="0"/>
            </a:endParaRPr>
          </a:p>
        </p:txBody>
      </p:sp>
      <p:sp>
        <p:nvSpPr>
          <p:cNvPr id="5150" name="Text Box 87"/>
          <p:cNvSpPr txBox="1">
            <a:spLocks noChangeArrowheads="1"/>
          </p:cNvSpPr>
          <p:nvPr/>
        </p:nvSpPr>
        <p:spPr bwMode="auto">
          <a:xfrm>
            <a:off x="5940425" y="2798763"/>
            <a:ext cx="2447925" cy="723275"/>
          </a:xfrm>
          <a:prstGeom prst="rect">
            <a:avLst/>
          </a:prstGeom>
          <a:solidFill>
            <a:srgbClr val="FF7C80"/>
          </a:solidFill>
          <a:ln w="9525" algn="ctr">
            <a:noFill/>
            <a:miter lim="800000"/>
            <a:headEnd/>
            <a:tailEnd/>
          </a:ln>
        </p:spPr>
        <p:txBody>
          <a:bodyPr>
            <a:spAutoFit/>
          </a:bodyPr>
          <a:lstStyle/>
          <a:p>
            <a:pPr algn="ctr" eaLnBrk="0" hangingPunct="0">
              <a:buClr>
                <a:srgbClr val="CC0000"/>
              </a:buClr>
            </a:pPr>
            <a:r>
              <a:rPr lang="de-DE" sz="1100" b="1" dirty="0">
                <a:latin typeface="Arial" charset="0"/>
              </a:rPr>
              <a:t>Modul 3</a:t>
            </a:r>
            <a:r>
              <a:rPr lang="de-DE" sz="1000" dirty="0">
                <a:latin typeface="Arial" charset="0"/>
              </a:rPr>
              <a:t/>
            </a:r>
            <a:br>
              <a:rPr lang="de-DE" sz="1000" dirty="0">
                <a:latin typeface="Arial" charset="0"/>
              </a:rPr>
            </a:br>
            <a:r>
              <a:rPr lang="de-DE" sz="1000" dirty="0">
                <a:latin typeface="Arial" charset="0"/>
              </a:rPr>
              <a:t>„Wege zur Effektivität“ </a:t>
            </a:r>
          </a:p>
          <a:p>
            <a:pPr algn="ctr" eaLnBrk="0" hangingPunct="0">
              <a:buClr>
                <a:srgbClr val="CC0000"/>
              </a:buClr>
            </a:pPr>
            <a:r>
              <a:rPr lang="de-DE" sz="1000" dirty="0" smtClean="0">
                <a:latin typeface="Arial" charset="0"/>
              </a:rPr>
              <a:t>Mein weiterer Weg im Unternehmen</a:t>
            </a:r>
          </a:p>
          <a:p>
            <a:pPr algn="ctr" eaLnBrk="0" hangingPunct="0">
              <a:buClr>
                <a:srgbClr val="CC0000"/>
              </a:buClr>
            </a:pPr>
            <a:r>
              <a:rPr lang="de-DE" sz="1000" dirty="0" smtClean="0">
                <a:latin typeface="Arial" charset="0"/>
              </a:rPr>
              <a:t>(2 Tage)</a:t>
            </a:r>
            <a:endParaRPr lang="de-DE" sz="1000" dirty="0">
              <a:latin typeface="Arial" charset="0"/>
            </a:endParaRPr>
          </a:p>
        </p:txBody>
      </p:sp>
      <p:sp>
        <p:nvSpPr>
          <p:cNvPr id="5151" name="Text Box 88"/>
          <p:cNvSpPr txBox="1">
            <a:spLocks noChangeArrowheads="1"/>
          </p:cNvSpPr>
          <p:nvPr/>
        </p:nvSpPr>
        <p:spPr bwMode="auto">
          <a:xfrm>
            <a:off x="6230515" y="4152900"/>
            <a:ext cx="1293813" cy="569913"/>
          </a:xfrm>
          <a:prstGeom prst="rect">
            <a:avLst/>
          </a:prstGeom>
          <a:solidFill>
            <a:srgbClr val="66FFCC"/>
          </a:solidFill>
          <a:ln w="9525" algn="ctr">
            <a:noFill/>
            <a:miter lim="800000"/>
            <a:headEnd/>
            <a:tailEnd/>
          </a:ln>
        </p:spPr>
        <p:txBody>
          <a:bodyPr>
            <a:spAutoFit/>
          </a:bodyPr>
          <a:lstStyle/>
          <a:p>
            <a:pPr algn="ctr" eaLnBrk="0" hangingPunct="0">
              <a:buClr>
                <a:srgbClr val="CC0000"/>
              </a:buClr>
            </a:pPr>
            <a:r>
              <a:rPr lang="de-DE" sz="1100" b="1" dirty="0">
                <a:latin typeface="Arial" charset="0"/>
              </a:rPr>
              <a:t>2. Hospitation </a:t>
            </a:r>
          </a:p>
          <a:p>
            <a:pPr algn="ctr" eaLnBrk="0" hangingPunct="0">
              <a:buClr>
                <a:srgbClr val="CC0000"/>
              </a:buClr>
            </a:pPr>
            <a:r>
              <a:rPr lang="de-DE" sz="1000" dirty="0">
                <a:latin typeface="Arial" charset="0"/>
              </a:rPr>
              <a:t/>
            </a:r>
            <a:br>
              <a:rPr lang="de-DE" sz="1000" dirty="0">
                <a:latin typeface="Arial" charset="0"/>
              </a:rPr>
            </a:br>
            <a:r>
              <a:rPr lang="de-DE" sz="1000" dirty="0" smtClean="0">
                <a:latin typeface="Arial" charset="0"/>
              </a:rPr>
              <a:t>1 Tag</a:t>
            </a:r>
            <a:endParaRPr lang="de-DE" sz="1000" dirty="0">
              <a:latin typeface="Arial" charset="0"/>
            </a:endParaRPr>
          </a:p>
        </p:txBody>
      </p:sp>
      <p:sp>
        <p:nvSpPr>
          <p:cNvPr id="5152" name="Text Box 79"/>
          <p:cNvSpPr txBox="1">
            <a:spLocks noChangeArrowheads="1"/>
          </p:cNvSpPr>
          <p:nvPr/>
        </p:nvSpPr>
        <p:spPr bwMode="auto">
          <a:xfrm>
            <a:off x="7612063" y="3429000"/>
            <a:ext cx="184150" cy="365125"/>
          </a:xfrm>
          <a:prstGeom prst="rect">
            <a:avLst/>
          </a:prstGeom>
          <a:noFill/>
          <a:ln w="9525" algn="ctr">
            <a:noFill/>
            <a:miter lim="800000"/>
            <a:headEnd/>
            <a:tailEnd/>
          </a:ln>
        </p:spPr>
        <p:txBody>
          <a:bodyPr wrap="none">
            <a:spAutoFit/>
          </a:bodyPr>
          <a:lstStyle/>
          <a:p>
            <a:pPr algn="ctr" eaLnBrk="0" hangingPunct="0">
              <a:buClr>
                <a:srgbClr val="CC0000"/>
              </a:buClr>
            </a:pPr>
            <a:r>
              <a:rPr lang="de-DE" sz="900" b="1" dirty="0">
                <a:latin typeface="Arial" charset="0"/>
              </a:rPr>
              <a:t/>
            </a:r>
            <a:br>
              <a:rPr lang="de-DE" sz="900" b="1" dirty="0">
                <a:latin typeface="Arial" charset="0"/>
              </a:rPr>
            </a:br>
            <a:endParaRPr lang="de-DE" sz="900" b="1" dirty="0">
              <a:latin typeface="Arial" charset="0"/>
            </a:endParaRPr>
          </a:p>
        </p:txBody>
      </p:sp>
      <p:sp>
        <p:nvSpPr>
          <p:cNvPr id="5153" name="Text Box 100"/>
          <p:cNvSpPr txBox="1">
            <a:spLocks noChangeArrowheads="1"/>
          </p:cNvSpPr>
          <p:nvPr/>
        </p:nvSpPr>
        <p:spPr bwMode="auto">
          <a:xfrm>
            <a:off x="1691680" y="3567931"/>
            <a:ext cx="2185214" cy="369332"/>
          </a:xfrm>
          <a:prstGeom prst="rect">
            <a:avLst/>
          </a:prstGeom>
          <a:noFill/>
          <a:ln w="9525" algn="ctr">
            <a:noFill/>
            <a:miter lim="800000"/>
            <a:headEnd/>
            <a:tailEnd/>
          </a:ln>
        </p:spPr>
        <p:txBody>
          <a:bodyPr wrap="none">
            <a:spAutoFit/>
          </a:bodyPr>
          <a:lstStyle/>
          <a:p>
            <a:pPr algn="ctr" eaLnBrk="0" hangingPunct="0">
              <a:buClr>
                <a:srgbClr val="CC0000"/>
              </a:buClr>
            </a:pPr>
            <a:r>
              <a:rPr lang="de-DE" sz="900" b="1" dirty="0">
                <a:latin typeface="Arial" charset="0"/>
              </a:rPr>
              <a:t>Kaminabend zum </a:t>
            </a:r>
            <a:br>
              <a:rPr lang="de-DE" sz="900" b="1" dirty="0">
                <a:latin typeface="Arial" charset="0"/>
              </a:rPr>
            </a:br>
            <a:r>
              <a:rPr lang="de-DE" sz="900" b="1" dirty="0">
                <a:latin typeface="Arial" charset="0"/>
              </a:rPr>
              <a:t>Thema </a:t>
            </a:r>
            <a:r>
              <a:rPr lang="de-DE" sz="900" b="1" dirty="0" smtClean="0">
                <a:latin typeface="Arial" charset="0"/>
              </a:rPr>
              <a:t>Strategie  des Unternehmens</a:t>
            </a:r>
            <a:endParaRPr lang="de-DE" sz="900" b="1" dirty="0">
              <a:latin typeface="Arial" charset="0"/>
            </a:endParaRPr>
          </a:p>
        </p:txBody>
      </p:sp>
      <p:sp>
        <p:nvSpPr>
          <p:cNvPr id="5154" name="Line 101"/>
          <p:cNvSpPr>
            <a:spLocks noChangeShapeType="1"/>
          </p:cNvSpPr>
          <p:nvPr/>
        </p:nvSpPr>
        <p:spPr bwMode="auto">
          <a:xfrm>
            <a:off x="6956425" y="1341438"/>
            <a:ext cx="0" cy="431800"/>
          </a:xfrm>
          <a:prstGeom prst="line">
            <a:avLst/>
          </a:prstGeom>
          <a:noFill/>
          <a:ln w="9525">
            <a:solidFill>
              <a:schemeClr val="tx1"/>
            </a:solidFill>
            <a:round/>
            <a:headEnd/>
            <a:tailEnd/>
          </a:ln>
        </p:spPr>
        <p:txBody>
          <a:bodyPr/>
          <a:lstStyle/>
          <a:p>
            <a:endParaRPr lang="de-DE" dirty="0"/>
          </a:p>
        </p:txBody>
      </p:sp>
      <p:sp>
        <p:nvSpPr>
          <p:cNvPr id="5155" name="Text Box 102"/>
          <p:cNvSpPr txBox="1">
            <a:spLocks noChangeArrowheads="1"/>
          </p:cNvSpPr>
          <p:nvPr/>
        </p:nvSpPr>
        <p:spPr bwMode="auto">
          <a:xfrm>
            <a:off x="215900" y="5373216"/>
            <a:ext cx="1259756" cy="461665"/>
          </a:xfrm>
          <a:prstGeom prst="rect">
            <a:avLst/>
          </a:prstGeom>
          <a:noFill/>
          <a:ln w="9525" algn="ctr">
            <a:noFill/>
            <a:miter lim="800000"/>
            <a:headEnd/>
            <a:tailEnd/>
          </a:ln>
        </p:spPr>
        <p:txBody>
          <a:bodyPr wrap="square">
            <a:spAutoFit/>
          </a:bodyPr>
          <a:lstStyle/>
          <a:p>
            <a:pPr eaLnBrk="0" hangingPunct="0">
              <a:buClr>
                <a:srgbClr val="CC0000"/>
              </a:buClr>
            </a:pPr>
            <a:r>
              <a:rPr lang="de-DE" sz="1200" b="1" dirty="0" smtClean="0">
                <a:solidFill>
                  <a:srgbClr val="C00000"/>
                </a:solidFill>
                <a:latin typeface="Arial" charset="0"/>
              </a:rPr>
              <a:t>Fort- u. Weiterbildung</a:t>
            </a:r>
            <a:endParaRPr lang="de-DE" sz="1200" b="1" dirty="0">
              <a:solidFill>
                <a:srgbClr val="C00000"/>
              </a:solidFill>
              <a:latin typeface="Arial" charset="0"/>
            </a:endParaRPr>
          </a:p>
        </p:txBody>
      </p:sp>
      <p:pic>
        <p:nvPicPr>
          <p:cNvPr id="5157" name="Picture 108" descr="j0302953"/>
          <p:cNvPicPr>
            <a:picLocks noGrp="1" noChangeAspect="1" noChangeArrowheads="1"/>
          </p:cNvPicPr>
          <p:nvPr>
            <p:ph sz="half" idx="1"/>
          </p:nvPr>
        </p:nvPicPr>
        <p:blipFill>
          <a:blip r:embed="rId3" cstate="print"/>
          <a:srcRect/>
          <a:stretch>
            <a:fillRect/>
          </a:stretch>
        </p:blipFill>
        <p:spPr>
          <a:xfrm>
            <a:off x="2244725" y="2133600"/>
            <a:ext cx="455613" cy="652463"/>
          </a:xfrm>
          <a:noFill/>
        </p:spPr>
      </p:pic>
      <p:pic>
        <p:nvPicPr>
          <p:cNvPr id="5158" name="Picture 116" descr="j0302953"/>
          <p:cNvPicPr>
            <a:picLocks noGrp="1" noChangeAspect="1" noChangeArrowheads="1"/>
          </p:cNvPicPr>
          <p:nvPr>
            <p:ph sz="half" idx="2"/>
          </p:nvPr>
        </p:nvPicPr>
        <p:blipFill>
          <a:blip r:embed="rId4" cstate="print"/>
          <a:srcRect/>
          <a:stretch>
            <a:fillRect/>
          </a:stretch>
        </p:blipFill>
        <p:spPr>
          <a:xfrm>
            <a:off x="7625407" y="1773238"/>
            <a:ext cx="835025" cy="1012825"/>
          </a:xfrm>
          <a:noFill/>
        </p:spPr>
      </p:pic>
      <p:sp>
        <p:nvSpPr>
          <p:cNvPr id="5160" name="Text Box 126"/>
          <p:cNvSpPr txBox="1">
            <a:spLocks noChangeArrowheads="1"/>
          </p:cNvSpPr>
          <p:nvPr/>
        </p:nvSpPr>
        <p:spPr bwMode="auto">
          <a:xfrm>
            <a:off x="4064074" y="3557588"/>
            <a:ext cx="1516063" cy="369332"/>
          </a:xfrm>
          <a:prstGeom prst="rect">
            <a:avLst/>
          </a:prstGeom>
          <a:noFill/>
          <a:ln w="9525" algn="ctr">
            <a:noFill/>
            <a:miter lim="800000"/>
            <a:headEnd/>
            <a:tailEnd/>
          </a:ln>
        </p:spPr>
        <p:txBody>
          <a:bodyPr>
            <a:spAutoFit/>
          </a:bodyPr>
          <a:lstStyle/>
          <a:p>
            <a:pPr algn="ctr" eaLnBrk="0" hangingPunct="0">
              <a:buClr>
                <a:srgbClr val="CC0000"/>
              </a:buClr>
            </a:pPr>
            <a:r>
              <a:rPr lang="de-DE" sz="900" b="1" dirty="0" smtClean="0">
                <a:latin typeface="Arial" charset="0"/>
              </a:rPr>
              <a:t>Entwicklungsplan entwerfen</a:t>
            </a:r>
            <a:endParaRPr lang="de-DE" sz="900" b="1" dirty="0">
              <a:latin typeface="Arial" charset="0"/>
            </a:endParaRPr>
          </a:p>
        </p:txBody>
      </p:sp>
      <p:sp>
        <p:nvSpPr>
          <p:cNvPr id="5161" name="Text Box 127"/>
          <p:cNvSpPr txBox="1">
            <a:spLocks noChangeArrowheads="1"/>
          </p:cNvSpPr>
          <p:nvPr/>
        </p:nvSpPr>
        <p:spPr bwMode="auto">
          <a:xfrm>
            <a:off x="6072188" y="3557588"/>
            <a:ext cx="2000250" cy="369332"/>
          </a:xfrm>
          <a:prstGeom prst="rect">
            <a:avLst/>
          </a:prstGeom>
          <a:noFill/>
          <a:ln w="9525" algn="ctr">
            <a:noFill/>
            <a:miter lim="800000"/>
            <a:headEnd/>
            <a:tailEnd/>
          </a:ln>
        </p:spPr>
        <p:txBody>
          <a:bodyPr>
            <a:spAutoFit/>
          </a:bodyPr>
          <a:lstStyle/>
          <a:p>
            <a:pPr algn="ctr" eaLnBrk="0" hangingPunct="0">
              <a:buClr>
                <a:srgbClr val="CC0000"/>
              </a:buClr>
            </a:pPr>
            <a:r>
              <a:rPr lang="de-DE" sz="900" b="1" dirty="0" smtClean="0">
                <a:latin typeface="Arial" charset="0"/>
              </a:rPr>
              <a:t>Umsetzung reflektieren, Entwicklungsplan </a:t>
            </a:r>
            <a:r>
              <a:rPr lang="de-DE" sz="900" b="1" dirty="0">
                <a:latin typeface="Arial" charset="0"/>
              </a:rPr>
              <a:t>konkretisieren</a:t>
            </a:r>
          </a:p>
        </p:txBody>
      </p:sp>
      <p:sp>
        <p:nvSpPr>
          <p:cNvPr id="5162" name="Text Box 81"/>
          <p:cNvSpPr txBox="1">
            <a:spLocks noChangeArrowheads="1"/>
          </p:cNvSpPr>
          <p:nvPr/>
        </p:nvSpPr>
        <p:spPr bwMode="auto">
          <a:xfrm>
            <a:off x="1979712" y="4152900"/>
            <a:ext cx="1285875" cy="569913"/>
          </a:xfrm>
          <a:prstGeom prst="rect">
            <a:avLst/>
          </a:prstGeom>
          <a:solidFill>
            <a:srgbClr val="66FFCC"/>
          </a:solidFill>
          <a:ln w="9525" algn="ctr">
            <a:noFill/>
            <a:miter lim="800000"/>
            <a:headEnd/>
            <a:tailEnd/>
          </a:ln>
        </p:spPr>
        <p:txBody>
          <a:bodyPr>
            <a:spAutoFit/>
          </a:bodyPr>
          <a:lstStyle/>
          <a:p>
            <a:pPr algn="ctr" eaLnBrk="0" hangingPunct="0">
              <a:buClr>
                <a:srgbClr val="CC0000"/>
              </a:buClr>
            </a:pPr>
            <a:r>
              <a:rPr lang="de-DE" sz="1100" b="1" dirty="0" smtClean="0">
                <a:latin typeface="Arial" charset="0"/>
              </a:rPr>
              <a:t>1. Hospitation </a:t>
            </a:r>
            <a:endParaRPr lang="de-DE" sz="1100" b="1" dirty="0">
              <a:latin typeface="Arial" charset="0"/>
            </a:endParaRPr>
          </a:p>
          <a:p>
            <a:pPr algn="ctr" eaLnBrk="0" hangingPunct="0">
              <a:buClr>
                <a:srgbClr val="CC0000"/>
              </a:buClr>
            </a:pPr>
            <a:r>
              <a:rPr lang="de-DE" sz="1000" dirty="0">
                <a:latin typeface="Arial" charset="0"/>
              </a:rPr>
              <a:t/>
            </a:r>
            <a:br>
              <a:rPr lang="de-DE" sz="1000" dirty="0">
                <a:latin typeface="Arial" charset="0"/>
              </a:rPr>
            </a:br>
            <a:r>
              <a:rPr lang="de-DE" sz="1000" dirty="0">
                <a:latin typeface="Arial" charset="0"/>
              </a:rPr>
              <a:t>1 Tag</a:t>
            </a:r>
          </a:p>
        </p:txBody>
      </p:sp>
      <p:sp>
        <p:nvSpPr>
          <p:cNvPr id="5163" name="Text Box 81"/>
          <p:cNvSpPr txBox="1">
            <a:spLocks noChangeArrowheads="1"/>
          </p:cNvSpPr>
          <p:nvPr/>
        </p:nvSpPr>
        <p:spPr bwMode="auto">
          <a:xfrm>
            <a:off x="4726855" y="4152900"/>
            <a:ext cx="1357313" cy="1200329"/>
          </a:xfrm>
          <a:prstGeom prst="rect">
            <a:avLst/>
          </a:prstGeom>
          <a:solidFill>
            <a:srgbClr val="66FFCC"/>
          </a:solidFill>
          <a:ln w="9525" algn="ctr">
            <a:noFill/>
            <a:miter lim="800000"/>
            <a:headEnd/>
            <a:tailEnd/>
          </a:ln>
        </p:spPr>
        <p:txBody>
          <a:bodyPr>
            <a:spAutoFit/>
          </a:bodyPr>
          <a:lstStyle/>
          <a:p>
            <a:pPr algn="ctr" eaLnBrk="0" hangingPunct="0">
              <a:buClr>
                <a:srgbClr val="CC0000"/>
              </a:buClr>
            </a:pPr>
            <a:r>
              <a:rPr lang="de-DE" sz="1100" b="1" dirty="0" smtClean="0">
                <a:latin typeface="Arial" charset="0"/>
              </a:rPr>
              <a:t>Gesundheits-vortrag </a:t>
            </a:r>
            <a:r>
              <a:rPr lang="de-DE" sz="1100" b="1" dirty="0" err="1" smtClean="0">
                <a:latin typeface="Arial" charset="0"/>
              </a:rPr>
              <a:t>Webinar</a:t>
            </a:r>
            <a:r>
              <a:rPr lang="de-DE" sz="1100" dirty="0" smtClean="0">
                <a:latin typeface="Arial" charset="0"/>
              </a:rPr>
              <a:t> </a:t>
            </a:r>
            <a:endParaRPr lang="de-DE" sz="1100" dirty="0">
              <a:latin typeface="Arial" charset="0"/>
            </a:endParaRPr>
          </a:p>
          <a:p>
            <a:pPr algn="ctr" eaLnBrk="0" hangingPunct="0">
              <a:buClr>
                <a:srgbClr val="CC0000"/>
              </a:buClr>
            </a:pPr>
            <a:r>
              <a:rPr lang="de-DE" sz="1000" dirty="0" smtClean="0">
                <a:latin typeface="Arial" charset="0"/>
              </a:rPr>
              <a:t>Vitalität und Leistungsfähigkeit erhalten</a:t>
            </a:r>
            <a:endParaRPr lang="de-DE" sz="1000" dirty="0">
              <a:latin typeface="Arial" charset="0"/>
            </a:endParaRPr>
          </a:p>
          <a:p>
            <a:pPr algn="ctr" eaLnBrk="0" hangingPunct="0">
              <a:buClr>
                <a:srgbClr val="CC0000"/>
              </a:buClr>
            </a:pPr>
            <a:r>
              <a:rPr lang="de-DE" sz="1000" dirty="0" smtClean="0">
                <a:latin typeface="Arial" charset="0"/>
              </a:rPr>
              <a:t>3 Stunden durch einen Arzt</a:t>
            </a:r>
            <a:endParaRPr lang="de-DE" sz="1000" dirty="0">
              <a:latin typeface="Arial" charset="0"/>
            </a:endParaRPr>
          </a:p>
        </p:txBody>
      </p:sp>
      <p:sp>
        <p:nvSpPr>
          <p:cNvPr id="52" name="Text Box 4"/>
          <p:cNvSpPr txBox="1">
            <a:spLocks noChangeArrowheads="1"/>
          </p:cNvSpPr>
          <p:nvPr/>
        </p:nvSpPr>
        <p:spPr bwMode="auto">
          <a:xfrm>
            <a:off x="214313" y="142875"/>
            <a:ext cx="8715375" cy="1077913"/>
          </a:xfrm>
          <a:prstGeom prst="rect">
            <a:avLst/>
          </a:prstGeom>
          <a:solidFill>
            <a:schemeClr val="bg1"/>
          </a:solidFill>
          <a:ln w="9525">
            <a:solidFill>
              <a:schemeClr val="bg1"/>
            </a:solidFill>
            <a:miter lim="800000"/>
            <a:headEnd/>
            <a:tailEnd/>
          </a:ln>
        </p:spPr>
        <p:txBody>
          <a:bodyPr>
            <a:spAutoFit/>
          </a:bodyPr>
          <a:lstStyle/>
          <a:p>
            <a:pPr marL="514350" indent="-514350" algn="ctr">
              <a:defRPr/>
            </a:pPr>
            <a:endParaRPr lang="de-DE" sz="2000"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Der </a:t>
            </a:r>
            <a:r>
              <a:rPr lang="de-DE" b="1" dirty="0">
                <a:solidFill>
                  <a:srgbClr val="C00000"/>
                </a:solidFill>
                <a:effectLst>
                  <a:outerShdw blurRad="50800" dist="38100" algn="l" rotWithShape="0">
                    <a:prstClr val="black">
                      <a:alpha val="40000"/>
                    </a:prstClr>
                  </a:outerShdw>
                </a:effectLst>
                <a:latin typeface="Arial" charset="0"/>
              </a:rPr>
              <a:t>Gesamt-Prozess</a:t>
            </a:r>
          </a:p>
          <a:p>
            <a:pPr marL="514350" indent="-514350" algn="ctr">
              <a:defRPr/>
            </a:pPr>
            <a:endParaRPr lang="de-DE" sz="2000" b="1" dirty="0">
              <a:solidFill>
                <a:srgbClr val="99CCFF"/>
              </a:solidFill>
              <a:effectLst>
                <a:outerShdw blurRad="50800" dist="38100" algn="l" rotWithShape="0">
                  <a:prstClr val="black">
                    <a:alpha val="40000"/>
                  </a:prstClr>
                </a:outerShdw>
              </a:effectLst>
              <a:latin typeface="Arial" charset="0"/>
            </a:endParaRPr>
          </a:p>
        </p:txBody>
      </p:sp>
      <p:sp>
        <p:nvSpPr>
          <p:cNvPr id="5166" name="Line 89"/>
          <p:cNvSpPr>
            <a:spLocks noChangeShapeType="1"/>
          </p:cNvSpPr>
          <p:nvPr/>
        </p:nvSpPr>
        <p:spPr bwMode="auto">
          <a:xfrm>
            <a:off x="7596188" y="1916113"/>
            <a:ext cx="0" cy="865187"/>
          </a:xfrm>
          <a:prstGeom prst="line">
            <a:avLst/>
          </a:prstGeom>
          <a:noFill/>
          <a:ln w="12700">
            <a:solidFill>
              <a:schemeClr val="tx1"/>
            </a:solidFill>
            <a:round/>
            <a:headEnd/>
            <a:tailEnd/>
          </a:ln>
        </p:spPr>
        <p:txBody>
          <a:bodyPr lIns="0" tIns="0" rIns="0" bIns="0" anchor="ctr">
            <a:spAutoFit/>
          </a:bodyPr>
          <a:lstStyle/>
          <a:p>
            <a:endParaRPr lang="de-DE" dirty="0"/>
          </a:p>
        </p:txBody>
      </p:sp>
      <p:sp>
        <p:nvSpPr>
          <p:cNvPr id="46" name="Text Box 88"/>
          <p:cNvSpPr txBox="1">
            <a:spLocks noChangeArrowheads="1"/>
          </p:cNvSpPr>
          <p:nvPr/>
        </p:nvSpPr>
        <p:spPr bwMode="auto">
          <a:xfrm>
            <a:off x="3347864" y="4149080"/>
            <a:ext cx="1293813" cy="892552"/>
          </a:xfrm>
          <a:prstGeom prst="rect">
            <a:avLst/>
          </a:prstGeom>
          <a:solidFill>
            <a:srgbClr val="66FFCC"/>
          </a:solidFill>
          <a:ln w="9525" algn="ctr">
            <a:noFill/>
            <a:miter lim="800000"/>
            <a:headEnd/>
            <a:tailEnd/>
          </a:ln>
        </p:spPr>
        <p:txBody>
          <a:bodyPr>
            <a:spAutoFit/>
          </a:bodyPr>
          <a:lstStyle/>
          <a:p>
            <a:pPr algn="ctr" eaLnBrk="0" hangingPunct="0">
              <a:buClr>
                <a:srgbClr val="CC0000"/>
              </a:buClr>
            </a:pPr>
            <a:r>
              <a:rPr lang="de-DE" sz="1100" b="1" dirty="0" smtClean="0">
                <a:latin typeface="Arial" charset="0"/>
              </a:rPr>
              <a:t>Persönliches </a:t>
            </a:r>
            <a:r>
              <a:rPr lang="de-DE" sz="1100" b="1" dirty="0" smtClean="0">
                <a:latin typeface="Arial" charset="0"/>
              </a:rPr>
              <a:t>Stärkenprofil</a:t>
            </a:r>
            <a:endParaRPr lang="de-DE" sz="1100" b="1" dirty="0">
              <a:latin typeface="Arial" charset="0"/>
            </a:endParaRPr>
          </a:p>
          <a:p>
            <a:pPr algn="ctr" eaLnBrk="0" hangingPunct="0">
              <a:buClr>
                <a:srgbClr val="CC0000"/>
              </a:buClr>
            </a:pPr>
            <a:r>
              <a:rPr lang="de-DE" sz="1000" b="1" dirty="0" smtClean="0">
                <a:latin typeface="Arial" charset="0"/>
              </a:rPr>
              <a:t>TMP</a:t>
            </a:r>
          </a:p>
          <a:p>
            <a:pPr algn="ctr" eaLnBrk="0" hangingPunct="0">
              <a:buClr>
                <a:srgbClr val="CC0000"/>
              </a:buClr>
            </a:pPr>
            <a:r>
              <a:rPr lang="de-DE" sz="1000" dirty="0" smtClean="0">
                <a:latin typeface="Arial" charset="0"/>
              </a:rPr>
              <a:t>Onlinegestütztes Verfahren</a:t>
            </a:r>
            <a:endParaRPr lang="de-DE" sz="1000" dirty="0">
              <a:latin typeface="Arial" charset="0"/>
            </a:endParaRPr>
          </a:p>
        </p:txBody>
      </p:sp>
      <p:sp>
        <p:nvSpPr>
          <p:cNvPr id="47" name="Textfeld 46"/>
          <p:cNvSpPr txBox="1"/>
          <p:nvPr/>
        </p:nvSpPr>
        <p:spPr>
          <a:xfrm>
            <a:off x="8460432" y="5661248"/>
            <a:ext cx="432048" cy="246221"/>
          </a:xfrm>
          <a:prstGeom prst="rect">
            <a:avLst/>
          </a:prstGeom>
          <a:noFill/>
        </p:spPr>
        <p:txBody>
          <a:bodyPr wrap="square" rtlCol="0">
            <a:spAutoFit/>
          </a:bodyPr>
          <a:lstStyle/>
          <a:p>
            <a:r>
              <a:rPr lang="de-DE" sz="1000" dirty="0" smtClean="0">
                <a:latin typeface="Arial" pitchFamily="34" charset="0"/>
                <a:cs typeface="Arial" pitchFamily="34" charset="0"/>
              </a:rPr>
              <a:t>t</a:t>
            </a:r>
            <a:endParaRPr lang="de-DE" sz="1000" dirty="0">
              <a:latin typeface="Arial" pitchFamily="34" charset="0"/>
              <a:cs typeface="Arial" pitchFamily="34" charset="0"/>
            </a:endParaRPr>
          </a:p>
        </p:txBody>
      </p:sp>
      <p:pic>
        <p:nvPicPr>
          <p:cNvPr id="48" name="Picture 4"/>
          <p:cNvPicPr>
            <a:picLocks noChangeAspect="1" noChangeArrowheads="1"/>
          </p:cNvPicPr>
          <p:nvPr/>
        </p:nvPicPr>
        <p:blipFill>
          <a:blip r:embed="rId5" cstate="print"/>
          <a:srcRect/>
          <a:stretch>
            <a:fillRect/>
          </a:stretch>
        </p:blipFill>
        <p:spPr bwMode="auto">
          <a:xfrm>
            <a:off x="6948264" y="463279"/>
            <a:ext cx="1683097" cy="445441"/>
          </a:xfrm>
          <a:prstGeom prst="rect">
            <a:avLst/>
          </a:prstGeom>
          <a:noFill/>
          <a:ln w="9525">
            <a:noFill/>
            <a:miter lim="800000"/>
            <a:headEnd/>
            <a:tailEnd/>
          </a:ln>
          <a:effectLst/>
        </p:spPr>
      </p:pic>
      <p:sp>
        <p:nvSpPr>
          <p:cNvPr id="2" name="Textfeld 1"/>
          <p:cNvSpPr txBox="1"/>
          <p:nvPr/>
        </p:nvSpPr>
        <p:spPr>
          <a:xfrm>
            <a:off x="3347864" y="2348880"/>
            <a:ext cx="864795" cy="400110"/>
          </a:xfrm>
          <a:prstGeom prst="rect">
            <a:avLst/>
          </a:prstGeom>
          <a:noFill/>
        </p:spPr>
        <p:txBody>
          <a:bodyPr wrap="square" rtlCol="0">
            <a:spAutoFit/>
          </a:bodyPr>
          <a:lstStyle/>
          <a:p>
            <a:r>
              <a:rPr lang="de-DE" sz="1000" b="1" dirty="0" err="1" smtClean="0">
                <a:latin typeface="Arial" panose="020B0604020202020204" pitchFamily="34" charset="0"/>
                <a:cs typeface="Arial" panose="020B0604020202020204" pitchFamily="34" charset="0"/>
              </a:rPr>
              <a:t>Webinar</a:t>
            </a:r>
            <a:endParaRPr lang="de-DE" sz="1000" b="1" dirty="0" smtClean="0">
              <a:latin typeface="Arial" panose="020B0604020202020204" pitchFamily="34" charset="0"/>
              <a:cs typeface="Arial" panose="020B0604020202020204" pitchFamily="34" charset="0"/>
            </a:endParaRPr>
          </a:p>
          <a:p>
            <a:r>
              <a:rPr lang="de-DE" sz="1000" b="1" dirty="0" smtClean="0">
                <a:latin typeface="Arial" panose="020B0604020202020204" pitchFamily="34" charset="0"/>
                <a:cs typeface="Arial" panose="020B0604020202020204" pitchFamily="34" charset="0"/>
              </a:rPr>
              <a:t> 2 Stunden</a:t>
            </a:r>
            <a:endParaRPr lang="de-DE" sz="1000" b="1" dirty="0">
              <a:latin typeface="Arial" panose="020B0604020202020204" pitchFamily="34" charset="0"/>
              <a:cs typeface="Arial" panose="020B0604020202020204" pitchFamily="34" charset="0"/>
            </a:endParaRPr>
          </a:p>
        </p:txBody>
      </p:sp>
      <p:sp>
        <p:nvSpPr>
          <p:cNvPr id="3" name="Textfeld 2"/>
          <p:cNvSpPr txBox="1"/>
          <p:nvPr/>
        </p:nvSpPr>
        <p:spPr>
          <a:xfrm>
            <a:off x="251520" y="2392492"/>
            <a:ext cx="930372" cy="276999"/>
          </a:xfrm>
          <a:prstGeom prst="rect">
            <a:avLst/>
          </a:prstGeom>
          <a:noFill/>
        </p:spPr>
        <p:txBody>
          <a:bodyPr wrap="square" rtlCol="0">
            <a:spAutoFit/>
          </a:bodyPr>
          <a:lstStyle/>
          <a:p>
            <a:r>
              <a:rPr lang="de-DE" sz="1200" b="1" dirty="0" err="1" smtClean="0">
                <a:solidFill>
                  <a:srgbClr val="C00000"/>
                </a:solidFill>
                <a:latin typeface="Arial" panose="020B0604020202020204" pitchFamily="34" charset="0"/>
                <a:cs typeface="Arial" panose="020B0604020202020204" pitchFamily="34" charset="0"/>
              </a:rPr>
              <a:t>Webinare</a:t>
            </a:r>
            <a:endParaRPr lang="de-DE" sz="1200" b="1" dirty="0">
              <a:solidFill>
                <a:srgbClr val="C00000"/>
              </a:solidFill>
              <a:latin typeface="Arial" panose="020B0604020202020204" pitchFamily="34" charset="0"/>
              <a:cs typeface="Arial" panose="020B0604020202020204" pitchFamily="34" charset="0"/>
            </a:endParaRPr>
          </a:p>
        </p:txBody>
      </p:sp>
      <p:sp>
        <p:nvSpPr>
          <p:cNvPr id="50" name="Textfeld 49"/>
          <p:cNvSpPr txBox="1"/>
          <p:nvPr/>
        </p:nvSpPr>
        <p:spPr>
          <a:xfrm>
            <a:off x="5507405" y="2348880"/>
            <a:ext cx="864795" cy="400110"/>
          </a:xfrm>
          <a:prstGeom prst="rect">
            <a:avLst/>
          </a:prstGeom>
          <a:noFill/>
        </p:spPr>
        <p:txBody>
          <a:bodyPr wrap="square" rtlCol="0">
            <a:spAutoFit/>
          </a:bodyPr>
          <a:lstStyle/>
          <a:p>
            <a:r>
              <a:rPr lang="de-DE" sz="1000" b="1" dirty="0" err="1" smtClean="0">
                <a:latin typeface="Arial" panose="020B0604020202020204" pitchFamily="34" charset="0"/>
                <a:cs typeface="Arial" panose="020B0604020202020204" pitchFamily="34" charset="0"/>
              </a:rPr>
              <a:t>Webinar</a:t>
            </a:r>
            <a:endParaRPr lang="de-DE" sz="1000" b="1" dirty="0" smtClean="0">
              <a:latin typeface="Arial" panose="020B0604020202020204" pitchFamily="34" charset="0"/>
              <a:cs typeface="Arial" panose="020B0604020202020204" pitchFamily="34" charset="0"/>
            </a:endParaRPr>
          </a:p>
          <a:p>
            <a:r>
              <a:rPr lang="de-DE" sz="1000" b="1" dirty="0" smtClean="0">
                <a:latin typeface="Arial" panose="020B0604020202020204" pitchFamily="34" charset="0"/>
                <a:cs typeface="Arial" panose="020B0604020202020204" pitchFamily="34" charset="0"/>
              </a:rPr>
              <a:t> 2 Stunden</a:t>
            </a:r>
            <a:endParaRPr lang="de-DE" sz="1000" b="1" dirty="0">
              <a:latin typeface="Arial" panose="020B0604020202020204" pitchFamily="34" charset="0"/>
              <a:cs typeface="Arial" panose="020B0604020202020204" pitchFamily="34" charset="0"/>
            </a:endParaRPr>
          </a:p>
        </p:txBody>
      </p:sp>
      <p:sp>
        <p:nvSpPr>
          <p:cNvPr id="5" name="Textfeld 4"/>
          <p:cNvSpPr txBox="1"/>
          <p:nvPr/>
        </p:nvSpPr>
        <p:spPr>
          <a:xfrm>
            <a:off x="1187624" y="1916832"/>
            <a:ext cx="1028086" cy="553998"/>
          </a:xfrm>
          <a:prstGeom prst="rect">
            <a:avLst/>
          </a:prstGeom>
          <a:noFill/>
        </p:spPr>
        <p:txBody>
          <a:bodyPr wrap="square" rtlCol="0">
            <a:spAutoFit/>
          </a:bodyPr>
          <a:lstStyle/>
          <a:p>
            <a:r>
              <a:rPr lang="de-DE" sz="1000" b="1" dirty="0" smtClean="0">
                <a:latin typeface="Arial" panose="020B0604020202020204" pitchFamily="34" charset="0"/>
                <a:cs typeface="Arial" panose="020B0604020202020204" pitchFamily="34" charset="0"/>
              </a:rPr>
              <a:t>Info - Web-Veranstaltung</a:t>
            </a:r>
            <a:endParaRPr lang="de-DE" sz="1000" b="1" dirty="0">
              <a:latin typeface="Arial" panose="020B0604020202020204" pitchFamily="34" charset="0"/>
              <a:cs typeface="Arial" panose="020B0604020202020204" pitchFamily="34" charset="0"/>
            </a:endParaRPr>
          </a:p>
          <a:p>
            <a:r>
              <a:rPr lang="de-DE" sz="1000" b="1" dirty="0" smtClean="0">
                <a:latin typeface="Arial" panose="020B0604020202020204" pitchFamily="34" charset="0"/>
                <a:cs typeface="Arial" panose="020B0604020202020204" pitchFamily="34" charset="0"/>
              </a:rPr>
              <a:t>1 Stunde</a:t>
            </a:r>
            <a:endParaRPr lang="de-DE" sz="1000" b="1" dirty="0">
              <a:latin typeface="Arial" panose="020B0604020202020204" pitchFamily="34" charset="0"/>
              <a:cs typeface="Arial" panose="020B0604020202020204" pitchFamily="34" charset="0"/>
            </a:endParaRPr>
          </a:p>
        </p:txBody>
      </p:sp>
      <p:sp>
        <p:nvSpPr>
          <p:cNvPr id="6" name="Textfeld 5"/>
          <p:cNvSpPr txBox="1"/>
          <p:nvPr/>
        </p:nvSpPr>
        <p:spPr>
          <a:xfrm>
            <a:off x="251520" y="1999873"/>
            <a:ext cx="803568" cy="276999"/>
          </a:xfrm>
          <a:prstGeom prst="rect">
            <a:avLst/>
          </a:prstGeom>
          <a:noFill/>
        </p:spPr>
        <p:txBody>
          <a:bodyPr wrap="square" rtlCol="0">
            <a:spAutoFit/>
          </a:bodyPr>
          <a:lstStyle/>
          <a:p>
            <a:r>
              <a:rPr lang="de-DE" sz="1200" b="1" dirty="0" smtClean="0">
                <a:solidFill>
                  <a:srgbClr val="C00000"/>
                </a:solidFill>
                <a:latin typeface="Arial" panose="020B0604020202020204" pitchFamily="34" charset="0"/>
                <a:cs typeface="Arial" panose="020B0604020202020204" pitchFamily="34" charset="0"/>
              </a:rPr>
              <a:t>Start</a:t>
            </a:r>
            <a:endParaRPr lang="de-DE" sz="1200" b="1" dirty="0">
              <a:solidFill>
                <a:srgbClr val="C0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1"/>
          </p:nvPr>
        </p:nvSpPr>
        <p:spPr>
          <a:xfrm>
            <a:off x="2071688" y="1462088"/>
            <a:ext cx="6821487" cy="4752975"/>
          </a:xfrm>
        </p:spPr>
        <p:txBody>
          <a:bodyPr/>
          <a:lstStyle/>
          <a:p>
            <a:pPr marL="265113" indent="-265113" algn="l" eaLnBrk="1" hangingPunct="1">
              <a:lnSpc>
                <a:spcPct val="80000"/>
              </a:lnSpc>
              <a:spcBef>
                <a:spcPct val="0"/>
              </a:spcBef>
            </a:pPr>
            <a:endParaRPr lang="de-DE" sz="1400" b="1" dirty="0" smtClean="0">
              <a:latin typeface="Arial" charset="0"/>
            </a:endParaRPr>
          </a:p>
          <a:p>
            <a:pPr marL="265113" indent="-265113" algn="l" eaLnBrk="1" hangingPunct="1">
              <a:lnSpc>
                <a:spcPct val="80000"/>
              </a:lnSpc>
              <a:spcBef>
                <a:spcPct val="0"/>
              </a:spcBef>
            </a:pPr>
            <a:r>
              <a:rPr lang="de-DE" sz="1200" b="1" dirty="0" smtClean="0">
                <a:latin typeface="Arial" charset="0"/>
              </a:rPr>
              <a:t>Inhalte</a:t>
            </a:r>
            <a:r>
              <a:rPr lang="de-DE" sz="1100" dirty="0" smtClean="0">
                <a:latin typeface="Arial" charset="0"/>
              </a:rPr>
              <a:t> </a:t>
            </a:r>
          </a:p>
          <a:p>
            <a:pPr marL="265113" indent="-265113" algn="l" eaLnBrk="1" hangingPunct="1">
              <a:spcBef>
                <a:spcPct val="40000"/>
              </a:spcBef>
            </a:pPr>
            <a:r>
              <a:rPr lang="de-DE" sz="1100" b="1" dirty="0" smtClean="0">
                <a:latin typeface="Arial" charset="0"/>
              </a:rPr>
              <a:t>„Ich in meinen Rollen“: Die Teilnehmer und Teilnehmerinnen </a:t>
            </a:r>
          </a:p>
          <a:p>
            <a:pPr marL="265113" indent="-265113" algn="l" eaLnBrk="1" hangingPunct="1">
              <a:spcBef>
                <a:spcPct val="40000"/>
              </a:spcBef>
              <a:buFontTx/>
              <a:buChar char="•"/>
            </a:pPr>
            <a:r>
              <a:rPr lang="de-DE" sz="1100" dirty="0" smtClean="0">
                <a:latin typeface="Arial" charset="0"/>
              </a:rPr>
              <a:t>setzen sich mit den eigenen Rollen in den drei Lebenswelten </a:t>
            </a:r>
            <a:r>
              <a:rPr lang="de-DE" sz="1100" i="1" dirty="0" smtClean="0">
                <a:latin typeface="Arial" charset="0"/>
              </a:rPr>
              <a:t>Profession, Organisation und </a:t>
            </a:r>
            <a:br>
              <a:rPr lang="de-DE" sz="1100" i="1" dirty="0" smtClean="0">
                <a:latin typeface="Arial" charset="0"/>
              </a:rPr>
            </a:br>
            <a:r>
              <a:rPr lang="de-DE" sz="1100" i="1" dirty="0" smtClean="0">
                <a:latin typeface="Arial" charset="0"/>
              </a:rPr>
              <a:t>Privatleben </a:t>
            </a:r>
            <a:r>
              <a:rPr lang="de-DE" sz="1100" dirty="0" smtClean="0">
                <a:latin typeface="Arial" charset="0"/>
              </a:rPr>
              <a:t>auseinander.</a:t>
            </a:r>
          </a:p>
          <a:p>
            <a:pPr marL="265113" indent="-265113" algn="l" eaLnBrk="1" hangingPunct="1">
              <a:spcBef>
                <a:spcPct val="40000"/>
              </a:spcBef>
              <a:buFontTx/>
              <a:buChar char="•"/>
            </a:pPr>
            <a:r>
              <a:rPr lang="de-DE" sz="1100" dirty="0" smtClean="0">
                <a:latin typeface="Arial" charset="0"/>
              </a:rPr>
              <a:t>definieren, beschreiben, bewerten und priorisieren ihre Rollen in Bezug auf deren Bedeutung für berufliche und private Ziele.</a:t>
            </a:r>
          </a:p>
          <a:p>
            <a:pPr marL="265113" indent="-265113" algn="l" eaLnBrk="1" hangingPunct="1">
              <a:spcBef>
                <a:spcPct val="40000"/>
              </a:spcBef>
              <a:buFontTx/>
              <a:buChar char="•"/>
            </a:pPr>
            <a:r>
              <a:rPr lang="de-DE" sz="1100" dirty="0" smtClean="0">
                <a:latin typeface="Arial" charset="0"/>
              </a:rPr>
              <a:t>beschreiben reale und mögliche Rollen</a:t>
            </a:r>
            <a:r>
              <a:rPr lang="de-DE" sz="1100" i="1" dirty="0" smtClean="0">
                <a:latin typeface="Arial" charset="0"/>
              </a:rPr>
              <a:t>erwartungen</a:t>
            </a:r>
            <a:r>
              <a:rPr lang="de-DE" sz="1100" dirty="0" smtClean="0">
                <a:latin typeface="Arial" charset="0"/>
              </a:rPr>
              <a:t> an sie aus dem eigenen Umfeld (Stakeholderanalyse) und integrieren diese in eine eigene Rollenstrategie.</a:t>
            </a:r>
          </a:p>
          <a:p>
            <a:pPr marL="265113" indent="-265113" algn="l" eaLnBrk="1" hangingPunct="1">
              <a:spcBef>
                <a:spcPct val="40000"/>
              </a:spcBef>
              <a:buFontTx/>
              <a:buChar char="•"/>
            </a:pPr>
            <a:r>
              <a:rPr lang="de-DE" sz="1100" dirty="0" smtClean="0">
                <a:latin typeface="Arial" charset="0"/>
              </a:rPr>
              <a:t>Lernpartnerschaften begründen, die über das gesamte Programm die Umsetzung unterstützen.</a:t>
            </a:r>
          </a:p>
          <a:p>
            <a:pPr marL="265113" indent="-265113" algn="l" eaLnBrk="1" hangingPunct="1">
              <a:spcBef>
                <a:spcPct val="40000"/>
              </a:spcBef>
            </a:pPr>
            <a:endParaRPr lang="de-DE" sz="1100" b="1" dirty="0" smtClean="0">
              <a:latin typeface="Arial" charset="0"/>
            </a:endParaRPr>
          </a:p>
          <a:p>
            <a:pPr marL="265113" indent="-265113" algn="l" eaLnBrk="1" hangingPunct="1">
              <a:spcBef>
                <a:spcPct val="40000"/>
              </a:spcBef>
            </a:pPr>
            <a:r>
              <a:rPr lang="de-DE" sz="1100" b="1" dirty="0" smtClean="0">
                <a:latin typeface="Arial" charset="0"/>
              </a:rPr>
              <a:t>Ziele </a:t>
            </a:r>
          </a:p>
          <a:p>
            <a:pPr marL="265113" indent="-265113" algn="l" eaLnBrk="1" hangingPunct="1">
              <a:spcBef>
                <a:spcPct val="40000"/>
              </a:spcBef>
            </a:pPr>
            <a:r>
              <a:rPr lang="de-DE" sz="1100" b="1" dirty="0" smtClean="0">
                <a:latin typeface="Arial" charset="0"/>
              </a:rPr>
              <a:t>Die Teilnehmer und Teilnehmerinnen</a:t>
            </a:r>
          </a:p>
          <a:p>
            <a:pPr marL="265113" indent="-265113" algn="l" eaLnBrk="1" hangingPunct="1">
              <a:spcBef>
                <a:spcPct val="40000"/>
              </a:spcBef>
              <a:buFontTx/>
              <a:buChar char="•"/>
            </a:pPr>
            <a:r>
              <a:rPr lang="de-DE" sz="1100" dirty="0" smtClean="0">
                <a:latin typeface="Arial" charset="0"/>
              </a:rPr>
              <a:t>lernen strategische Planungsprozesse kennen.</a:t>
            </a:r>
          </a:p>
          <a:p>
            <a:pPr marL="265113" indent="-265113" algn="l" eaLnBrk="1" hangingPunct="1">
              <a:spcBef>
                <a:spcPct val="40000"/>
              </a:spcBef>
              <a:buFontTx/>
              <a:buChar char="•"/>
            </a:pPr>
            <a:r>
              <a:rPr lang="de-DE" sz="1100" dirty="0" smtClean="0">
                <a:solidFill>
                  <a:schemeClr val="tx2"/>
                </a:solidFill>
                <a:latin typeface="Arial" charset="0"/>
              </a:rPr>
              <a:t>erarbeiten eine persönliche Strategie für ihre organisationale Rollenentwicklung im Unternehmen.</a:t>
            </a:r>
          </a:p>
          <a:p>
            <a:pPr marL="265113" indent="-265113" algn="l" eaLnBrk="1" hangingPunct="1">
              <a:spcBef>
                <a:spcPct val="40000"/>
              </a:spcBef>
              <a:buFontTx/>
              <a:buChar char="•"/>
            </a:pPr>
            <a:r>
              <a:rPr lang="de-DE" sz="1100" dirty="0" smtClean="0">
                <a:solidFill>
                  <a:schemeClr val="tx2"/>
                </a:solidFill>
                <a:latin typeface="Arial" charset="0"/>
              </a:rPr>
              <a:t>setzen strategische Prioritäten und erlangen Zielklarheit; sie definieren konkrete Entwicklungsziele in der Rollenwelt Organisation.</a:t>
            </a:r>
          </a:p>
          <a:p>
            <a:pPr marL="265113" indent="-265113" algn="l" eaLnBrk="1" hangingPunct="1">
              <a:spcBef>
                <a:spcPct val="40000"/>
              </a:spcBef>
              <a:buFontTx/>
              <a:buChar char="•"/>
            </a:pPr>
            <a:r>
              <a:rPr lang="de-DE" sz="1100" dirty="0" smtClean="0">
                <a:solidFill>
                  <a:schemeClr val="tx2"/>
                </a:solidFill>
                <a:latin typeface="Arial" charset="0"/>
              </a:rPr>
              <a:t>fixieren ihre Lernschwerpunkte in einem „Entwicklungsplan“.</a:t>
            </a:r>
          </a:p>
          <a:p>
            <a:pPr marL="265113" indent="-265113" algn="l" eaLnBrk="1" hangingPunct="1">
              <a:spcBef>
                <a:spcPct val="40000"/>
              </a:spcBef>
              <a:buFontTx/>
              <a:buChar char="•"/>
            </a:pPr>
            <a:r>
              <a:rPr lang="de-DE" sz="1100" dirty="0" smtClean="0">
                <a:solidFill>
                  <a:schemeClr val="tx2"/>
                </a:solidFill>
                <a:latin typeface="Arial" charset="0"/>
              </a:rPr>
              <a:t>definieren Meilensteine für die Umsetzung und erste mögliche Schritte auf dem Weg zum Ziel.</a:t>
            </a:r>
          </a:p>
          <a:p>
            <a:pPr marL="265113" indent="-265113" algn="l" eaLnBrk="1" hangingPunct="1">
              <a:spcBef>
                <a:spcPct val="40000"/>
              </a:spcBef>
              <a:buFontTx/>
              <a:buChar char="•"/>
            </a:pPr>
            <a:r>
              <a:rPr lang="de-DE" sz="1100" dirty="0" smtClean="0">
                <a:latin typeface="Arial" charset="0"/>
              </a:rPr>
              <a:t>erhalten einen Ausblick auf die weiteren Bausteine.</a:t>
            </a:r>
          </a:p>
        </p:txBody>
      </p:sp>
      <p:sp>
        <p:nvSpPr>
          <p:cNvPr id="6147" name="Rectangle 7"/>
          <p:cNvSpPr>
            <a:spLocks noChangeArrowheads="1"/>
          </p:cNvSpPr>
          <p:nvPr/>
        </p:nvSpPr>
        <p:spPr bwMode="auto">
          <a:xfrm>
            <a:off x="107950" y="609600"/>
            <a:ext cx="7772400" cy="685800"/>
          </a:xfrm>
          <a:prstGeom prst="rect">
            <a:avLst/>
          </a:prstGeom>
          <a:noFill/>
          <a:ln w="9525">
            <a:noFill/>
            <a:miter lim="800000"/>
            <a:headEnd/>
            <a:tailEnd/>
          </a:ln>
        </p:spPr>
        <p:txBody>
          <a:bodyPr anchor="ctr"/>
          <a:lstStyle/>
          <a:p>
            <a:pPr marL="457200" indent="-457200"/>
            <a:r>
              <a:rPr lang="de-DE" sz="1600" b="1" dirty="0">
                <a:solidFill>
                  <a:schemeClr val="tx2"/>
                </a:solidFill>
                <a:latin typeface="Arial" charset="0"/>
              </a:rPr>
              <a:t/>
            </a:r>
            <a:br>
              <a:rPr lang="de-DE" sz="1600" b="1" dirty="0">
                <a:solidFill>
                  <a:schemeClr val="tx2"/>
                </a:solidFill>
                <a:latin typeface="Arial" charset="0"/>
              </a:rPr>
            </a:br>
            <a:r>
              <a:rPr lang="de-DE" sz="1600" b="1" dirty="0">
                <a:solidFill>
                  <a:schemeClr val="tx2"/>
                </a:solidFill>
                <a:latin typeface="Arial" charset="0"/>
              </a:rPr>
              <a:t>   </a:t>
            </a:r>
          </a:p>
        </p:txBody>
      </p:sp>
      <p:sp>
        <p:nvSpPr>
          <p:cNvPr id="9" name="Text Box 4"/>
          <p:cNvSpPr txBox="1">
            <a:spLocks noChangeArrowheads="1"/>
          </p:cNvSpPr>
          <p:nvPr/>
        </p:nvSpPr>
        <p:spPr bwMode="auto">
          <a:xfrm>
            <a:off x="214313" y="219075"/>
            <a:ext cx="8715375" cy="1200329"/>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a:spAutoFit/>
          </a:bodyPr>
          <a:lstStyle/>
          <a:p>
            <a:pPr marL="514350" indent="-514350" algn="ctr">
              <a:buFontTx/>
              <a:buAutoNum type="romanUcPeriod"/>
              <a:defRPr/>
            </a:pPr>
            <a:endParaRPr lang="de-DE"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Modul 1 – Teil 1 – Persönliche Strategie</a:t>
            </a:r>
            <a:endParaRPr lang="de-DE" b="1" dirty="0">
              <a:solidFill>
                <a:srgbClr val="C00000"/>
              </a:solidFill>
              <a:effectLst>
                <a:outerShdw blurRad="50800" dist="38100" algn="l" rotWithShape="0">
                  <a:prstClr val="black">
                    <a:alpha val="40000"/>
                  </a:prstClr>
                </a:outerShdw>
              </a:effectLst>
              <a:latin typeface="Arial" charset="0"/>
            </a:endParaRPr>
          </a:p>
          <a:p>
            <a:pPr marL="514350" indent="-514350" algn="ctr">
              <a:buFontTx/>
              <a:buAutoNum type="romanUcPeriod"/>
              <a:defRPr/>
            </a:pPr>
            <a:endParaRPr lang="de-DE" b="1" dirty="0">
              <a:solidFill>
                <a:srgbClr val="99CCFF"/>
              </a:solidFill>
              <a:effectLst>
                <a:outerShdw blurRad="50800" dist="38100" algn="l" rotWithShape="0">
                  <a:prstClr val="black">
                    <a:alpha val="40000"/>
                  </a:prstClr>
                </a:outerShdw>
              </a:effectLst>
              <a:latin typeface="Arial" charset="0"/>
            </a:endParaRPr>
          </a:p>
        </p:txBody>
      </p:sp>
      <p:sp>
        <p:nvSpPr>
          <p:cNvPr id="10" name="Text Box 46"/>
          <p:cNvSpPr txBox="1">
            <a:spLocks noChangeArrowheads="1"/>
          </p:cNvSpPr>
          <p:nvPr/>
        </p:nvSpPr>
        <p:spPr bwMode="auto">
          <a:xfrm>
            <a:off x="285750" y="1658938"/>
            <a:ext cx="1643063" cy="1415772"/>
          </a:xfrm>
          <a:prstGeom prst="rect">
            <a:avLst/>
          </a:prstGeom>
          <a:solidFill>
            <a:srgbClr val="FF7C80"/>
          </a:solidFill>
          <a:ln w="9525" algn="ctr">
            <a:noFill/>
            <a:miter lim="800000"/>
            <a:headEnd/>
            <a:tailEnd/>
          </a:ln>
          <a:effectLst>
            <a:outerShdw blurRad="50800" dist="38100" dir="2700000" algn="tl" rotWithShape="0">
              <a:prstClr val="black">
                <a:alpha val="40000"/>
              </a:prstClr>
            </a:outerShdw>
          </a:effectLst>
        </p:spPr>
        <p:txBody>
          <a:bodyPr>
            <a:spAutoFit/>
          </a:bodyPr>
          <a:lstStyle/>
          <a:p>
            <a:pPr algn="ctr" eaLnBrk="0" hangingPunct="0">
              <a:buClr>
                <a:srgbClr val="CC0000"/>
              </a:buClr>
              <a:defRPr/>
            </a:pPr>
            <a:r>
              <a:rPr lang="de-DE" sz="1600" b="1" dirty="0">
                <a:latin typeface="Arial" charset="0"/>
              </a:rPr>
              <a:t>Modul 1</a:t>
            </a:r>
          </a:p>
          <a:p>
            <a:pPr algn="ctr" eaLnBrk="0" hangingPunct="0">
              <a:buClr>
                <a:srgbClr val="CC0000"/>
              </a:buClr>
              <a:defRPr/>
            </a:pPr>
            <a:r>
              <a:rPr lang="de-DE" sz="1400" b="1" dirty="0" smtClean="0">
                <a:latin typeface="Arial" charset="0"/>
              </a:rPr>
              <a:t>Teil 1 </a:t>
            </a:r>
            <a:r>
              <a:rPr lang="de-DE" sz="1400" dirty="0" smtClean="0">
                <a:latin typeface="Arial" charset="0"/>
              </a:rPr>
              <a:t/>
            </a:r>
            <a:br>
              <a:rPr lang="de-DE" sz="1400" dirty="0" smtClean="0">
                <a:latin typeface="Arial" charset="0"/>
              </a:rPr>
            </a:br>
            <a:r>
              <a:rPr lang="de-DE" sz="1400" dirty="0" smtClean="0">
                <a:latin typeface="Arial" charset="0"/>
              </a:rPr>
              <a:t>Persönliche Strategie </a:t>
            </a:r>
          </a:p>
          <a:p>
            <a:pPr algn="ctr" eaLnBrk="0" hangingPunct="0">
              <a:buClr>
                <a:srgbClr val="CC0000"/>
              </a:buClr>
              <a:defRPr/>
            </a:pPr>
            <a:endParaRPr lang="de-DE" sz="1400" dirty="0" smtClean="0">
              <a:latin typeface="Arial" charset="0"/>
            </a:endParaRPr>
          </a:p>
          <a:p>
            <a:pPr algn="ctr" eaLnBrk="0" hangingPunct="0">
              <a:buClr>
                <a:srgbClr val="CC0000"/>
              </a:buClr>
              <a:defRPr/>
            </a:pPr>
            <a:r>
              <a:rPr lang="de-DE" sz="1400" dirty="0" smtClean="0">
                <a:latin typeface="Arial" charset="0"/>
              </a:rPr>
              <a:t>(1 Tag)</a:t>
            </a:r>
            <a:endParaRPr lang="de-DE" sz="1400" dirty="0">
              <a:latin typeface="Arial" pitchFamily="34" charset="0"/>
              <a:cs typeface="Arial" pitchFamily="34" charset="0"/>
            </a:endParaRPr>
          </a:p>
        </p:txBody>
      </p:sp>
      <p:pic>
        <p:nvPicPr>
          <p:cNvPr id="6" name="Picture 4"/>
          <p:cNvPicPr>
            <a:picLocks noChangeAspect="1" noChangeArrowheads="1"/>
          </p:cNvPicPr>
          <p:nvPr/>
        </p:nvPicPr>
        <p:blipFill>
          <a:blip r:embed="rId3" cstate="print"/>
          <a:srcRect/>
          <a:stretch>
            <a:fillRect/>
          </a:stretch>
        </p:blipFill>
        <p:spPr bwMode="auto">
          <a:xfrm>
            <a:off x="6948264" y="607295"/>
            <a:ext cx="1683097" cy="4454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1"/>
          </p:nvPr>
        </p:nvSpPr>
        <p:spPr>
          <a:xfrm>
            <a:off x="2071688" y="1462088"/>
            <a:ext cx="6821487" cy="4752975"/>
          </a:xfrm>
        </p:spPr>
        <p:txBody>
          <a:bodyPr/>
          <a:lstStyle/>
          <a:p>
            <a:pPr marL="265113" indent="-265113" algn="l" eaLnBrk="1" hangingPunct="1">
              <a:lnSpc>
                <a:spcPct val="80000"/>
              </a:lnSpc>
              <a:spcBef>
                <a:spcPct val="0"/>
              </a:spcBef>
            </a:pPr>
            <a:endParaRPr lang="de-DE" sz="1400" b="1" dirty="0" smtClean="0">
              <a:latin typeface="Arial" charset="0"/>
            </a:endParaRPr>
          </a:p>
          <a:p>
            <a:pPr algn="l"/>
            <a:r>
              <a:rPr lang="de-DE" sz="1400" b="1" dirty="0" smtClean="0">
                <a:latin typeface="Arial" charset="0"/>
                <a:cs typeface="Arial" charset="0"/>
              </a:rPr>
              <a:t>Wirtschaft verstehen – unternehmerische Entscheidungen treffen </a:t>
            </a:r>
          </a:p>
          <a:p>
            <a:pPr algn="l"/>
            <a:r>
              <a:rPr lang="de-DE" sz="1200" dirty="0" smtClean="0">
                <a:solidFill>
                  <a:schemeClr val="tx2"/>
                </a:solidFill>
                <a:latin typeface="Arial" charset="0"/>
              </a:rPr>
              <a:t>Unternehmens-Simulationen mit mittlerem Komplexitätsgrad und einem strategischen Spannungsbogen über 3-4 Geschäftsjahre.</a:t>
            </a:r>
          </a:p>
          <a:p>
            <a:pPr algn="l"/>
            <a:endParaRPr lang="de-DE" sz="1200" dirty="0" smtClean="0">
              <a:solidFill>
                <a:schemeClr val="tx2"/>
              </a:solidFill>
              <a:latin typeface="Arial" charset="0"/>
            </a:endParaRPr>
          </a:p>
          <a:p>
            <a:pPr algn="l"/>
            <a:r>
              <a:rPr lang="de-DE" sz="1200" b="1" dirty="0" smtClean="0">
                <a:latin typeface="Arial" charset="0"/>
                <a:cs typeface="Arial" charset="0"/>
              </a:rPr>
              <a:t>Ziele:</a:t>
            </a:r>
            <a:r>
              <a:rPr lang="de-DE" sz="1400" b="1" i="1" dirty="0" smtClean="0">
                <a:latin typeface="Arial" charset="0"/>
                <a:cs typeface="Arial" charset="0"/>
              </a:rPr>
              <a:t/>
            </a:r>
            <a:br>
              <a:rPr lang="de-DE" sz="1400" b="1" i="1" dirty="0" smtClean="0">
                <a:latin typeface="Arial" charset="0"/>
                <a:cs typeface="Arial" charset="0"/>
              </a:rPr>
            </a:br>
            <a:r>
              <a:rPr lang="de-DE" sz="1200" dirty="0" smtClean="0">
                <a:solidFill>
                  <a:schemeClr val="tx2"/>
                </a:solidFill>
                <a:latin typeface="Arial" charset="0"/>
              </a:rPr>
              <a:t>- Strategien für Marktführerschaft, Kundenzufriedenheit und Kapitaleffizienz</a:t>
            </a:r>
            <a:br>
              <a:rPr lang="de-DE" sz="1200" dirty="0" smtClean="0">
                <a:solidFill>
                  <a:schemeClr val="tx2"/>
                </a:solidFill>
                <a:latin typeface="Arial" charset="0"/>
              </a:rPr>
            </a:br>
            <a:r>
              <a:rPr lang="de-DE" sz="1200" dirty="0" smtClean="0">
                <a:solidFill>
                  <a:schemeClr val="tx2"/>
                </a:solidFill>
                <a:latin typeface="Arial" charset="0"/>
              </a:rPr>
              <a:t>- Mit welchen Kennzahlen werden Vermögen, Liquidität und Ergebnis gesteuert?</a:t>
            </a:r>
            <a:br>
              <a:rPr lang="de-DE" sz="1200" dirty="0" smtClean="0">
                <a:solidFill>
                  <a:schemeClr val="tx2"/>
                </a:solidFill>
                <a:latin typeface="Arial" charset="0"/>
              </a:rPr>
            </a:br>
            <a:r>
              <a:rPr lang="de-DE" sz="1200" dirty="0" smtClean="0">
                <a:solidFill>
                  <a:schemeClr val="tx2"/>
                </a:solidFill>
                <a:latin typeface="Arial" charset="0"/>
              </a:rPr>
              <a:t>- Wie funktioniert Controlling und Kostenmanagement?</a:t>
            </a:r>
            <a:br>
              <a:rPr lang="de-DE" sz="1200" dirty="0" smtClean="0">
                <a:solidFill>
                  <a:schemeClr val="tx2"/>
                </a:solidFill>
                <a:latin typeface="Arial" charset="0"/>
              </a:rPr>
            </a:br>
            <a:r>
              <a:rPr lang="de-DE" sz="1200" dirty="0" smtClean="0">
                <a:solidFill>
                  <a:schemeClr val="tx2"/>
                </a:solidFill>
                <a:latin typeface="Arial" charset="0"/>
              </a:rPr>
              <a:t>- Wie analysiere und beurteile ich den Jahresabschluss?</a:t>
            </a:r>
            <a:r>
              <a:rPr lang="de-DE" sz="1400" i="1" dirty="0" smtClean="0">
                <a:latin typeface="Arial" charset="0"/>
                <a:cs typeface="Arial" charset="0"/>
              </a:rPr>
              <a:t/>
            </a:r>
            <a:br>
              <a:rPr lang="de-DE" sz="1400" i="1" dirty="0" smtClean="0">
                <a:latin typeface="Arial" charset="0"/>
                <a:cs typeface="Arial" charset="0"/>
              </a:rPr>
            </a:br>
            <a:endParaRPr lang="de-DE" sz="1400" i="1" dirty="0" smtClean="0">
              <a:latin typeface="Arial" charset="0"/>
              <a:cs typeface="Arial" charset="0"/>
            </a:endParaRPr>
          </a:p>
          <a:p>
            <a:pPr algn="l"/>
            <a:r>
              <a:rPr lang="de-DE" sz="1200" b="1" dirty="0" smtClean="0">
                <a:latin typeface="Arial" charset="0"/>
                <a:cs typeface="Arial" charset="0"/>
              </a:rPr>
              <a:t>Inhalte:</a:t>
            </a:r>
            <a:r>
              <a:rPr lang="de-DE" sz="1400" b="1" i="1" dirty="0" smtClean="0">
                <a:latin typeface="Arial" charset="0"/>
                <a:cs typeface="Arial" charset="0"/>
              </a:rPr>
              <a:t/>
            </a:r>
            <a:br>
              <a:rPr lang="de-DE" sz="1400" b="1" i="1" dirty="0" smtClean="0">
                <a:latin typeface="Arial" charset="0"/>
                <a:cs typeface="Arial" charset="0"/>
              </a:rPr>
            </a:br>
            <a:r>
              <a:rPr lang="de-DE" sz="1200" dirty="0" smtClean="0">
                <a:solidFill>
                  <a:schemeClr val="tx2"/>
                </a:solidFill>
                <a:latin typeface="Arial" charset="0"/>
              </a:rPr>
              <a:t>- Abschreibungen, Rücklagen und Rückstellungen</a:t>
            </a:r>
            <a:br>
              <a:rPr lang="de-DE" sz="1200" dirty="0" smtClean="0">
                <a:solidFill>
                  <a:schemeClr val="tx2"/>
                </a:solidFill>
                <a:latin typeface="Arial" charset="0"/>
              </a:rPr>
            </a:br>
            <a:r>
              <a:rPr lang="de-DE" sz="1200" dirty="0" smtClean="0">
                <a:solidFill>
                  <a:schemeClr val="tx2"/>
                </a:solidFill>
                <a:latin typeface="Arial" charset="0"/>
              </a:rPr>
              <a:t>- Bestandteile des Jahresabschlusses (Bilanz, G+V, Cashflow)</a:t>
            </a:r>
            <a:br>
              <a:rPr lang="de-DE" sz="1200" dirty="0" smtClean="0">
                <a:solidFill>
                  <a:schemeClr val="tx2"/>
                </a:solidFill>
                <a:latin typeface="Arial" charset="0"/>
              </a:rPr>
            </a:br>
            <a:r>
              <a:rPr lang="de-DE" sz="1200" dirty="0" smtClean="0">
                <a:solidFill>
                  <a:schemeClr val="tx2"/>
                </a:solidFill>
                <a:latin typeface="Arial" charset="0"/>
              </a:rPr>
              <a:t>- Bilanzanalyse (vertikale und horizontale Regeln)</a:t>
            </a:r>
            <a:br>
              <a:rPr lang="de-DE" sz="1200" dirty="0" smtClean="0">
                <a:solidFill>
                  <a:schemeClr val="tx2"/>
                </a:solidFill>
                <a:latin typeface="Arial" charset="0"/>
              </a:rPr>
            </a:br>
            <a:r>
              <a:rPr lang="de-DE" sz="1200" dirty="0" smtClean="0">
                <a:solidFill>
                  <a:schemeClr val="tx2"/>
                </a:solidFill>
                <a:latin typeface="Arial" charset="0"/>
              </a:rPr>
              <a:t>- Angebotskalkulation, Investitionsrechnung</a:t>
            </a:r>
            <a:br>
              <a:rPr lang="de-DE" sz="1200" dirty="0" smtClean="0">
                <a:solidFill>
                  <a:schemeClr val="tx2"/>
                </a:solidFill>
                <a:latin typeface="Arial" charset="0"/>
              </a:rPr>
            </a:br>
            <a:r>
              <a:rPr lang="de-DE" sz="1200" dirty="0" smtClean="0">
                <a:solidFill>
                  <a:schemeClr val="tx2"/>
                </a:solidFill>
                <a:latin typeface="Arial" charset="0"/>
              </a:rPr>
              <a:t>- Maßnahmen zur Verbesserung der Vermögensstruktur, Ertragssituation,</a:t>
            </a:r>
            <a:br>
              <a:rPr lang="de-DE" sz="1200" dirty="0" smtClean="0">
                <a:solidFill>
                  <a:schemeClr val="tx2"/>
                </a:solidFill>
                <a:latin typeface="Arial" charset="0"/>
              </a:rPr>
            </a:br>
            <a:r>
              <a:rPr lang="de-DE" sz="1200" dirty="0" smtClean="0">
                <a:solidFill>
                  <a:schemeClr val="tx2"/>
                </a:solidFill>
                <a:latin typeface="Arial" charset="0"/>
              </a:rPr>
              <a:t>  Liquidität und Wertsteigerung</a:t>
            </a:r>
          </a:p>
          <a:p>
            <a:pPr algn="l"/>
            <a:r>
              <a:rPr lang="de-DE" sz="1400" i="1" dirty="0" smtClean="0">
                <a:latin typeface="Arial" charset="0"/>
                <a:cs typeface="Arial" charset="0"/>
              </a:rPr>
              <a:t/>
            </a:r>
            <a:br>
              <a:rPr lang="de-DE" sz="1400" i="1" dirty="0" smtClean="0">
                <a:latin typeface="Arial" charset="0"/>
                <a:cs typeface="Arial" charset="0"/>
              </a:rPr>
            </a:br>
            <a:r>
              <a:rPr lang="de-DE" sz="1200" b="1" dirty="0" smtClean="0">
                <a:latin typeface="Arial" charset="0"/>
                <a:cs typeface="Arial" charset="0"/>
              </a:rPr>
              <a:t>Wirtschaft verstehen – unternehmerische Entscheidungen treffen </a:t>
            </a:r>
          </a:p>
          <a:p>
            <a:pPr algn="l"/>
            <a:r>
              <a:rPr lang="de-DE" sz="1200" dirty="0" smtClean="0">
                <a:solidFill>
                  <a:schemeClr val="tx2"/>
                </a:solidFill>
                <a:latin typeface="Arial" charset="0"/>
              </a:rPr>
              <a:t>wird durch unseren Netzwerkpartner HigherLevel, Berlin durchgeführt.</a:t>
            </a:r>
            <a:endParaRPr lang="de-DE" sz="1200" dirty="0">
              <a:latin typeface="Arial" charset="0"/>
            </a:endParaRPr>
          </a:p>
        </p:txBody>
      </p:sp>
      <p:sp>
        <p:nvSpPr>
          <p:cNvPr id="6147" name="Rectangle 7"/>
          <p:cNvSpPr>
            <a:spLocks noChangeArrowheads="1"/>
          </p:cNvSpPr>
          <p:nvPr/>
        </p:nvSpPr>
        <p:spPr bwMode="auto">
          <a:xfrm>
            <a:off x="107950" y="609600"/>
            <a:ext cx="7772400" cy="685800"/>
          </a:xfrm>
          <a:prstGeom prst="rect">
            <a:avLst/>
          </a:prstGeom>
          <a:noFill/>
          <a:ln w="9525">
            <a:noFill/>
            <a:miter lim="800000"/>
            <a:headEnd/>
            <a:tailEnd/>
          </a:ln>
        </p:spPr>
        <p:txBody>
          <a:bodyPr anchor="ctr"/>
          <a:lstStyle/>
          <a:p>
            <a:pPr marL="457200" indent="-457200"/>
            <a:r>
              <a:rPr lang="de-DE" sz="1600" b="1" dirty="0">
                <a:solidFill>
                  <a:schemeClr val="tx2"/>
                </a:solidFill>
                <a:latin typeface="Arial" charset="0"/>
              </a:rPr>
              <a:t/>
            </a:r>
            <a:br>
              <a:rPr lang="de-DE" sz="1600" b="1" dirty="0">
                <a:solidFill>
                  <a:schemeClr val="tx2"/>
                </a:solidFill>
                <a:latin typeface="Arial" charset="0"/>
              </a:rPr>
            </a:br>
            <a:r>
              <a:rPr lang="de-DE" sz="1600" b="1" dirty="0">
                <a:solidFill>
                  <a:schemeClr val="tx2"/>
                </a:solidFill>
                <a:latin typeface="Arial" charset="0"/>
              </a:rPr>
              <a:t>   </a:t>
            </a:r>
          </a:p>
        </p:txBody>
      </p:sp>
      <p:sp>
        <p:nvSpPr>
          <p:cNvPr id="9" name="Text Box 4"/>
          <p:cNvSpPr txBox="1">
            <a:spLocks noChangeArrowheads="1"/>
          </p:cNvSpPr>
          <p:nvPr/>
        </p:nvSpPr>
        <p:spPr bwMode="auto">
          <a:xfrm>
            <a:off x="214313" y="219075"/>
            <a:ext cx="8715375" cy="1200329"/>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a:spAutoFit/>
          </a:bodyPr>
          <a:lstStyle/>
          <a:p>
            <a:pPr marL="514350" indent="-514350" algn="ctr">
              <a:buFontTx/>
              <a:buAutoNum type="romanUcPeriod"/>
              <a:defRPr/>
            </a:pPr>
            <a:endParaRPr lang="de-DE"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Modul 1 – Teil 2 Unternehmerisch denken</a:t>
            </a:r>
            <a:endParaRPr lang="de-DE" b="1" dirty="0">
              <a:solidFill>
                <a:srgbClr val="C00000"/>
              </a:solidFill>
              <a:effectLst>
                <a:outerShdw blurRad="50800" dist="38100" algn="l" rotWithShape="0">
                  <a:prstClr val="black">
                    <a:alpha val="40000"/>
                  </a:prstClr>
                </a:outerShdw>
              </a:effectLst>
              <a:latin typeface="Arial" charset="0"/>
            </a:endParaRPr>
          </a:p>
          <a:p>
            <a:pPr marL="514350" indent="-514350" algn="ctr">
              <a:buFontTx/>
              <a:buAutoNum type="romanUcPeriod"/>
              <a:defRPr/>
            </a:pPr>
            <a:endParaRPr lang="de-DE" b="1" dirty="0">
              <a:solidFill>
                <a:srgbClr val="99CCFF"/>
              </a:solidFill>
              <a:effectLst>
                <a:outerShdw blurRad="50800" dist="38100" algn="l" rotWithShape="0">
                  <a:prstClr val="black">
                    <a:alpha val="40000"/>
                  </a:prstClr>
                </a:outerShdw>
              </a:effectLst>
              <a:latin typeface="Arial" charset="0"/>
            </a:endParaRPr>
          </a:p>
        </p:txBody>
      </p:sp>
      <p:sp>
        <p:nvSpPr>
          <p:cNvPr id="10" name="Text Box 46"/>
          <p:cNvSpPr txBox="1">
            <a:spLocks noChangeArrowheads="1"/>
          </p:cNvSpPr>
          <p:nvPr/>
        </p:nvSpPr>
        <p:spPr bwMode="auto">
          <a:xfrm>
            <a:off x="285750" y="1772816"/>
            <a:ext cx="1643063" cy="1415772"/>
          </a:xfrm>
          <a:prstGeom prst="rect">
            <a:avLst/>
          </a:prstGeom>
          <a:solidFill>
            <a:srgbClr val="FF7C80"/>
          </a:solidFill>
          <a:ln w="9525" algn="ctr">
            <a:noFill/>
            <a:miter lim="800000"/>
            <a:headEnd/>
            <a:tailEnd/>
          </a:ln>
          <a:effectLst>
            <a:outerShdw blurRad="50800" dist="38100" dir="2700000" algn="tl" rotWithShape="0">
              <a:prstClr val="black">
                <a:alpha val="40000"/>
              </a:prstClr>
            </a:outerShdw>
          </a:effectLst>
        </p:spPr>
        <p:txBody>
          <a:bodyPr>
            <a:spAutoFit/>
          </a:bodyPr>
          <a:lstStyle/>
          <a:p>
            <a:pPr algn="ctr" eaLnBrk="0" hangingPunct="0">
              <a:buClr>
                <a:srgbClr val="CC0000"/>
              </a:buClr>
              <a:defRPr/>
            </a:pPr>
            <a:r>
              <a:rPr lang="de-DE" sz="1600" b="1" dirty="0">
                <a:latin typeface="Arial" charset="0"/>
              </a:rPr>
              <a:t>Modul 1</a:t>
            </a:r>
          </a:p>
          <a:p>
            <a:pPr algn="ctr" eaLnBrk="0" hangingPunct="0">
              <a:buClr>
                <a:srgbClr val="CC0000"/>
              </a:buClr>
              <a:defRPr/>
            </a:pPr>
            <a:r>
              <a:rPr lang="de-DE" sz="1400" b="1" dirty="0" smtClean="0">
                <a:latin typeface="Arial" charset="0"/>
              </a:rPr>
              <a:t>Teil 2 </a:t>
            </a:r>
            <a:r>
              <a:rPr lang="de-DE" sz="1400" dirty="0" smtClean="0">
                <a:latin typeface="Arial" charset="0"/>
              </a:rPr>
              <a:t>Unternehmens-</a:t>
            </a:r>
          </a:p>
          <a:p>
            <a:pPr algn="ctr" eaLnBrk="0" hangingPunct="0">
              <a:buClr>
                <a:srgbClr val="CC0000"/>
              </a:buClr>
              <a:defRPr/>
            </a:pPr>
            <a:r>
              <a:rPr lang="de-DE" sz="1400" dirty="0" smtClean="0">
                <a:latin typeface="Arial" charset="0"/>
              </a:rPr>
              <a:t>planspiel </a:t>
            </a:r>
          </a:p>
          <a:p>
            <a:pPr algn="ctr" eaLnBrk="0" hangingPunct="0">
              <a:buClr>
                <a:srgbClr val="CC0000"/>
              </a:buClr>
              <a:defRPr/>
            </a:pPr>
            <a:endParaRPr lang="de-DE" sz="1400" dirty="0" smtClean="0">
              <a:latin typeface="Arial" charset="0"/>
            </a:endParaRPr>
          </a:p>
          <a:p>
            <a:pPr algn="ctr" eaLnBrk="0" hangingPunct="0">
              <a:buClr>
                <a:srgbClr val="CC0000"/>
              </a:buClr>
              <a:defRPr/>
            </a:pPr>
            <a:r>
              <a:rPr lang="de-DE" sz="1400" dirty="0" smtClean="0">
                <a:latin typeface="Arial" charset="0"/>
              </a:rPr>
              <a:t>(1 Tag)</a:t>
            </a:r>
            <a:endParaRPr lang="de-DE" sz="1400" dirty="0">
              <a:latin typeface="Arial" pitchFamily="34" charset="0"/>
              <a:cs typeface="Arial" pitchFamily="34" charset="0"/>
            </a:endParaRPr>
          </a:p>
        </p:txBody>
      </p:sp>
      <p:pic>
        <p:nvPicPr>
          <p:cNvPr id="6" name="Picture 4"/>
          <p:cNvPicPr>
            <a:picLocks noChangeAspect="1" noChangeArrowheads="1"/>
          </p:cNvPicPr>
          <p:nvPr/>
        </p:nvPicPr>
        <p:blipFill>
          <a:blip r:embed="rId3" cstate="print"/>
          <a:srcRect/>
          <a:stretch>
            <a:fillRect/>
          </a:stretch>
        </p:blipFill>
        <p:spPr bwMode="auto">
          <a:xfrm>
            <a:off x="6948264" y="607295"/>
            <a:ext cx="1683097" cy="4454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107950" y="609600"/>
            <a:ext cx="7772400" cy="685800"/>
          </a:xfrm>
          <a:prstGeom prst="rect">
            <a:avLst/>
          </a:prstGeom>
          <a:noFill/>
          <a:ln w="9525">
            <a:noFill/>
            <a:miter lim="800000"/>
            <a:headEnd/>
            <a:tailEnd/>
          </a:ln>
        </p:spPr>
        <p:txBody>
          <a:bodyPr anchor="ctr"/>
          <a:lstStyle/>
          <a:p>
            <a:pPr marL="457200" indent="-457200"/>
            <a:r>
              <a:rPr lang="de-DE" sz="1600" b="1" dirty="0">
                <a:solidFill>
                  <a:schemeClr val="tx2"/>
                </a:solidFill>
                <a:latin typeface="Arial" charset="0"/>
              </a:rPr>
              <a:t/>
            </a:r>
            <a:br>
              <a:rPr lang="de-DE" sz="1600" b="1" dirty="0">
                <a:solidFill>
                  <a:schemeClr val="tx2"/>
                </a:solidFill>
                <a:latin typeface="Arial" charset="0"/>
              </a:rPr>
            </a:br>
            <a:r>
              <a:rPr lang="de-DE" sz="1600" b="1" dirty="0">
                <a:solidFill>
                  <a:schemeClr val="tx2"/>
                </a:solidFill>
                <a:latin typeface="Arial" charset="0"/>
              </a:rPr>
              <a:t>   </a:t>
            </a:r>
          </a:p>
        </p:txBody>
      </p:sp>
      <p:sp>
        <p:nvSpPr>
          <p:cNvPr id="3" name="Text Box 4"/>
          <p:cNvSpPr txBox="1">
            <a:spLocks noChangeArrowheads="1"/>
          </p:cNvSpPr>
          <p:nvPr/>
        </p:nvSpPr>
        <p:spPr bwMode="auto">
          <a:xfrm>
            <a:off x="214313" y="332656"/>
            <a:ext cx="8715375" cy="1477328"/>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wrap="square">
            <a:spAutoFit/>
          </a:bodyPr>
          <a:lstStyle/>
          <a:p>
            <a:pPr marL="514350" indent="-514350">
              <a:lnSpc>
                <a:spcPct val="150000"/>
              </a:lnSpc>
              <a:defRPr/>
            </a:pPr>
            <a:r>
              <a:rPr lang="de-DE" sz="2000" b="1" dirty="0" smtClean="0">
                <a:solidFill>
                  <a:srgbClr val="C00000"/>
                </a:solidFill>
                <a:effectLst>
                  <a:outerShdw blurRad="50800" dist="38100" algn="l" rotWithShape="0">
                    <a:prstClr val="black">
                      <a:alpha val="40000"/>
                    </a:prstClr>
                  </a:outerShdw>
                </a:effectLst>
                <a:latin typeface="Arial" charset="0"/>
              </a:rPr>
              <a:t>Vitalität und Leistungsfähigkeit erhalten –</a:t>
            </a:r>
          </a:p>
          <a:p>
            <a:pPr marL="514350" indent="-514350">
              <a:lnSpc>
                <a:spcPct val="150000"/>
              </a:lnSpc>
              <a:defRPr/>
            </a:pPr>
            <a:r>
              <a:rPr lang="de-DE" sz="2000" b="1" dirty="0" smtClean="0">
                <a:solidFill>
                  <a:srgbClr val="C00000"/>
                </a:solidFill>
                <a:effectLst>
                  <a:outerShdw blurRad="50800" dist="38100" algn="l" rotWithShape="0">
                    <a:prstClr val="black">
                      <a:alpha val="40000"/>
                    </a:prstClr>
                  </a:outerShdw>
                </a:effectLst>
                <a:latin typeface="Arial" charset="0"/>
              </a:rPr>
              <a:t>Überlastungsprävention -</a:t>
            </a:r>
          </a:p>
          <a:p>
            <a:pPr marL="514350" indent="-514350">
              <a:lnSpc>
                <a:spcPct val="150000"/>
              </a:lnSpc>
              <a:defRPr/>
            </a:pPr>
            <a:r>
              <a:rPr lang="de-DE" sz="2000" b="1" dirty="0" smtClean="0">
                <a:solidFill>
                  <a:srgbClr val="C00000"/>
                </a:solidFill>
                <a:effectLst>
                  <a:outerShdw blurRad="50800" dist="38100" algn="l" rotWithShape="0">
                    <a:prstClr val="black">
                      <a:alpha val="40000"/>
                    </a:prstClr>
                  </a:outerShdw>
                </a:effectLst>
                <a:latin typeface="Arial" charset="0"/>
              </a:rPr>
              <a:t>Persönliches </a:t>
            </a:r>
            <a:r>
              <a:rPr lang="de-DE" sz="2000" b="1" dirty="0" smtClean="0">
                <a:solidFill>
                  <a:srgbClr val="C00000"/>
                </a:solidFill>
                <a:effectLst>
                  <a:outerShdw blurRad="50800" dist="38100" algn="l" rotWithShape="0">
                    <a:prstClr val="black">
                      <a:alpha val="40000"/>
                    </a:prstClr>
                  </a:outerShdw>
                </a:effectLst>
                <a:latin typeface="Arial" charset="0"/>
              </a:rPr>
              <a:t>Arbeits-Präferenzprofil (Stärkenprofil) onlinegestützt</a:t>
            </a:r>
            <a:endParaRPr lang="de-DE" sz="2000" b="1" dirty="0">
              <a:solidFill>
                <a:srgbClr val="C00000"/>
              </a:solidFill>
              <a:effectLst>
                <a:outerShdw blurRad="50800" dist="38100" algn="l" rotWithShape="0">
                  <a:prstClr val="black">
                    <a:alpha val="40000"/>
                  </a:prstClr>
                </a:outerShdw>
              </a:effectLst>
              <a:latin typeface="Arial" charset="0"/>
            </a:endParaRPr>
          </a:p>
        </p:txBody>
      </p:sp>
      <p:sp>
        <p:nvSpPr>
          <p:cNvPr id="4" name="Text Box 46"/>
          <p:cNvSpPr txBox="1">
            <a:spLocks noChangeArrowheads="1"/>
          </p:cNvSpPr>
          <p:nvPr/>
        </p:nvSpPr>
        <p:spPr bwMode="auto">
          <a:xfrm>
            <a:off x="285750" y="2047641"/>
            <a:ext cx="1643063" cy="1477328"/>
          </a:xfrm>
          <a:prstGeom prst="rect">
            <a:avLst/>
          </a:prstGeom>
          <a:solidFill>
            <a:srgbClr val="FF7C80"/>
          </a:solidFill>
          <a:ln w="9525" algn="ctr">
            <a:noFill/>
            <a:miter lim="800000"/>
            <a:headEnd/>
            <a:tailEnd/>
          </a:ln>
          <a:effectLst>
            <a:outerShdw blurRad="50800" dist="38100" dir="2700000" algn="tl" rotWithShape="0">
              <a:prstClr val="black">
                <a:alpha val="40000"/>
              </a:prstClr>
            </a:outerShdw>
          </a:effectLst>
        </p:spPr>
        <p:txBody>
          <a:bodyPr>
            <a:spAutoFit/>
          </a:bodyPr>
          <a:lstStyle/>
          <a:p>
            <a:pPr algn="ctr" eaLnBrk="0" hangingPunct="0">
              <a:buClr>
                <a:srgbClr val="CC0000"/>
              </a:buClr>
              <a:defRPr/>
            </a:pPr>
            <a:r>
              <a:rPr lang="de-DE" sz="1600" b="1" dirty="0" smtClean="0">
                <a:latin typeface="Arial" charset="0"/>
              </a:rPr>
              <a:t>Vorbereitung</a:t>
            </a:r>
          </a:p>
          <a:p>
            <a:pPr algn="ctr" eaLnBrk="0" hangingPunct="0">
              <a:buClr>
                <a:srgbClr val="CC0000"/>
              </a:buClr>
              <a:defRPr/>
            </a:pPr>
            <a:r>
              <a:rPr lang="de-DE" sz="1600" b="1" dirty="0" smtClean="0">
                <a:latin typeface="Arial" charset="0"/>
              </a:rPr>
              <a:t>auf </a:t>
            </a:r>
            <a:br>
              <a:rPr lang="de-DE" sz="1600" b="1" dirty="0" smtClean="0">
                <a:latin typeface="Arial" charset="0"/>
              </a:rPr>
            </a:br>
            <a:r>
              <a:rPr lang="de-DE" sz="1600" b="1" dirty="0" smtClean="0">
                <a:latin typeface="Arial" charset="0"/>
              </a:rPr>
              <a:t>Modul 2</a:t>
            </a:r>
            <a:br>
              <a:rPr lang="de-DE" sz="1600" b="1" dirty="0" smtClean="0">
                <a:latin typeface="Arial" charset="0"/>
              </a:rPr>
            </a:br>
            <a:r>
              <a:rPr lang="de-DE" sz="1400" dirty="0" smtClean="0">
                <a:latin typeface="Arial" charset="0"/>
              </a:rPr>
              <a:t>(zwischen </a:t>
            </a:r>
            <a:br>
              <a:rPr lang="de-DE" sz="1400" dirty="0" smtClean="0">
                <a:latin typeface="Arial" charset="0"/>
              </a:rPr>
            </a:br>
            <a:r>
              <a:rPr lang="de-DE" sz="1400" dirty="0" smtClean="0">
                <a:latin typeface="Arial" charset="0"/>
              </a:rPr>
              <a:t>Modul 1 und </a:t>
            </a:r>
            <a:br>
              <a:rPr lang="de-DE" sz="1400" dirty="0" smtClean="0">
                <a:latin typeface="Arial" charset="0"/>
              </a:rPr>
            </a:br>
            <a:r>
              <a:rPr lang="de-DE" sz="1400" dirty="0" smtClean="0">
                <a:latin typeface="Arial" charset="0"/>
              </a:rPr>
              <a:t>Modul 2)</a:t>
            </a:r>
            <a:endParaRPr lang="de-DE" sz="1400" b="1" dirty="0">
              <a:latin typeface="Arial" charset="0"/>
            </a:endParaRPr>
          </a:p>
        </p:txBody>
      </p:sp>
      <p:sp>
        <p:nvSpPr>
          <p:cNvPr id="5" name="Rectangle 3"/>
          <p:cNvSpPr txBox="1">
            <a:spLocks noChangeArrowheads="1"/>
          </p:cNvSpPr>
          <p:nvPr/>
        </p:nvSpPr>
        <p:spPr bwMode="auto">
          <a:xfrm>
            <a:off x="2071688" y="1772369"/>
            <a:ext cx="6929437" cy="47529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65113" marR="0" lvl="0" indent="-265113" algn="l" defTabSz="914400" rtl="0" eaLnBrk="1" fontAlgn="base" latinLnBrk="0" hangingPunct="1">
              <a:lnSpc>
                <a:spcPct val="80000"/>
              </a:lnSpc>
              <a:spcBef>
                <a:spcPct val="0"/>
              </a:spcBef>
              <a:spcAft>
                <a:spcPct val="0"/>
              </a:spcAft>
              <a:buClrTx/>
              <a:buSzTx/>
              <a:buFontTx/>
              <a:buNone/>
              <a:tabLst/>
              <a:defRPr/>
            </a:pPr>
            <a:endParaRPr kumimoji="0" lang="de-DE" sz="1400" b="1" i="0" u="none" strike="noStrike" kern="0" cap="none" spc="0" normalizeH="0" baseline="0" noProof="0" dirty="0" smtClean="0">
              <a:ln>
                <a:noFill/>
              </a:ln>
              <a:solidFill>
                <a:schemeClr val="tx1"/>
              </a:solidFill>
              <a:effectLst/>
              <a:uLnTx/>
              <a:uFillTx/>
              <a:latin typeface="Arial" charset="0"/>
              <a:ea typeface="+mn-ea"/>
              <a:cs typeface="+mn-cs"/>
            </a:endParaRPr>
          </a:p>
          <a:p>
            <a:pPr marL="180975" marR="0" lvl="0" indent="-180975" algn="l" defTabSz="914400" rtl="0" eaLnBrk="0" fontAlgn="base" latinLnBrk="0" hangingPunct="0">
              <a:lnSpc>
                <a:spcPct val="100000"/>
              </a:lnSpc>
              <a:spcBef>
                <a:spcPct val="20000"/>
              </a:spcBef>
              <a:spcAft>
                <a:spcPct val="0"/>
              </a:spcAft>
              <a:buClrTx/>
              <a:buSzTx/>
              <a:buFontTx/>
              <a:buNone/>
              <a:tabLst/>
              <a:defRPr/>
            </a:pPr>
            <a:r>
              <a:rPr kumimoji="0" lang="de-DE" sz="1400" b="1"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Impulsvortrag</a:t>
            </a:r>
            <a:r>
              <a:rPr kumimoji="0" lang="de-DE" sz="1400" b="1" i="0" u="none" strike="noStrike" kern="0" cap="none" spc="0" normalizeH="0" noProof="0" dirty="0" smtClean="0">
                <a:ln>
                  <a:noFill/>
                </a:ln>
                <a:solidFill>
                  <a:schemeClr val="tx1"/>
                </a:solidFill>
                <a:effectLst/>
                <a:uLnTx/>
                <a:uFillTx/>
                <a:latin typeface="Arial" pitchFamily="34" charset="0"/>
                <a:ea typeface="+mn-ea"/>
                <a:cs typeface="Arial" pitchFamily="34" charset="0"/>
              </a:rPr>
              <a:t> „Vitalität und Leistungsfähigkeit erhalten“</a:t>
            </a:r>
            <a:endParaRPr kumimoji="0" lang="de-DE" sz="1400" b="1" i="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a:p>
            <a:pPr eaLnBrk="0" hangingPunct="0">
              <a:spcBef>
                <a:spcPct val="20000"/>
              </a:spcBef>
              <a:defRPr/>
            </a:pPr>
            <a:r>
              <a:rPr lang="de-DE" sz="1200" dirty="0" smtClean="0">
                <a:solidFill>
                  <a:schemeClr val="tx2"/>
                </a:solidFill>
                <a:latin typeface="Arial" charset="0"/>
              </a:rPr>
              <a:t/>
            </a:r>
            <a:br>
              <a:rPr lang="de-DE" sz="1200" dirty="0" smtClean="0">
                <a:solidFill>
                  <a:schemeClr val="tx2"/>
                </a:solidFill>
                <a:latin typeface="Arial" charset="0"/>
              </a:rPr>
            </a:br>
            <a:r>
              <a:rPr lang="de-DE" sz="1200" dirty="0" smtClean="0">
                <a:solidFill>
                  <a:schemeClr val="tx2"/>
                </a:solidFill>
                <a:latin typeface="Arial" charset="0"/>
              </a:rPr>
              <a:t>- Wie erhalte ich meine Leistungsfähigkeit dauerhaft?</a:t>
            </a:r>
          </a:p>
          <a:p>
            <a:pPr marL="0" marR="0" lvl="0" indent="0" algn="l" defTabSz="914400" rtl="0" eaLnBrk="0" fontAlgn="base" latinLnBrk="0" hangingPunct="0">
              <a:lnSpc>
                <a:spcPct val="100000"/>
              </a:lnSpc>
              <a:spcBef>
                <a:spcPct val="20000"/>
              </a:spcBef>
              <a:spcAft>
                <a:spcPct val="0"/>
              </a:spcAft>
              <a:buClrTx/>
              <a:buSzTx/>
              <a:buFontTx/>
              <a:buChar char="-"/>
              <a:tabLst/>
              <a:defRPr/>
            </a:pPr>
            <a:r>
              <a:rPr kumimoji="0" lang="de-DE" sz="1200" b="0" u="none" strike="noStrike" kern="0" cap="none" spc="0" normalizeH="0" baseline="0" noProof="0" dirty="0" smtClean="0">
                <a:ln>
                  <a:noFill/>
                </a:ln>
                <a:solidFill>
                  <a:schemeClr val="tx2"/>
                </a:solidFill>
                <a:effectLst/>
                <a:uLnTx/>
                <a:uFillTx/>
                <a:latin typeface="Arial" charset="0"/>
                <a:ea typeface="+mn-ea"/>
                <a:cs typeface="Arial" pitchFamily="34" charset="0"/>
              </a:rPr>
              <a:t> Wie und woran erkenn ich rechtzeitig Überlastungsphänomene?</a:t>
            </a:r>
            <a:endParaRPr kumimoji="0" lang="de-DE" sz="1200" b="0" u="none" strike="noStrike" kern="0" cap="none" spc="0" normalizeH="0" noProof="0" dirty="0" smtClean="0">
              <a:ln>
                <a:noFill/>
              </a:ln>
              <a:solidFill>
                <a:schemeClr val="tx2"/>
              </a:solidFill>
              <a:effectLst/>
              <a:uLnTx/>
              <a:uFillTx/>
              <a:latin typeface="Arial" charset="0"/>
              <a:ea typeface="+mn-ea"/>
              <a:cs typeface="Arial" pitchFamily="34" charset="0"/>
            </a:endParaRPr>
          </a:p>
          <a:p>
            <a:pPr marL="0" marR="0" lvl="0" indent="0" algn="l" defTabSz="914400" rtl="0" eaLnBrk="0" fontAlgn="base" latinLnBrk="0" hangingPunct="0">
              <a:lnSpc>
                <a:spcPct val="100000"/>
              </a:lnSpc>
              <a:spcBef>
                <a:spcPct val="20000"/>
              </a:spcBef>
              <a:spcAft>
                <a:spcPct val="0"/>
              </a:spcAft>
              <a:buClrTx/>
              <a:buSzTx/>
              <a:buFontTx/>
              <a:buChar char="-"/>
              <a:tabLst/>
              <a:defRPr/>
            </a:pPr>
            <a:r>
              <a:rPr lang="de-DE" sz="1200" kern="0" baseline="0" dirty="0" smtClean="0">
                <a:solidFill>
                  <a:schemeClr val="tx2"/>
                </a:solidFill>
                <a:latin typeface="Arial" charset="0"/>
                <a:cs typeface="Arial" pitchFamily="34" charset="0"/>
              </a:rPr>
              <a:t> Wie kann sich jeder/jede vor Überlastung schützen?</a:t>
            </a:r>
            <a:r>
              <a:rPr kumimoji="0" lang="de-DE" sz="1400" b="0" i="1"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a:r>
            <a:br>
              <a:rPr kumimoji="0" lang="de-DE" sz="1400" b="0" i="1"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br>
            <a:endParaRPr kumimoji="0" lang="de-DE" sz="1400" b="0" i="1"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a:p>
            <a:pPr marL="265113" marR="0" lvl="0" indent="-265113" algn="l" defTabSz="914400" rtl="0" eaLnBrk="1" fontAlgn="base" latinLnBrk="0" hangingPunct="1">
              <a:lnSpc>
                <a:spcPct val="80000"/>
              </a:lnSpc>
              <a:spcBef>
                <a:spcPct val="0"/>
              </a:spcBef>
              <a:spcAft>
                <a:spcPct val="0"/>
              </a:spcAft>
              <a:buClrTx/>
              <a:buSzTx/>
              <a:buFontTx/>
              <a:buNone/>
              <a:tabLst/>
              <a:defRPr/>
            </a:pPr>
            <a:endParaRPr kumimoji="0" lang="de-DE" sz="1200" b="0" i="0" u="none" strike="noStrike" kern="0" cap="none" spc="0" normalizeH="0" baseline="0" noProof="0" dirty="0" smtClean="0">
              <a:ln>
                <a:noFill/>
              </a:ln>
              <a:solidFill>
                <a:schemeClr val="tx1"/>
              </a:solidFill>
              <a:effectLst/>
              <a:uLnTx/>
              <a:uFillTx/>
              <a:latin typeface="Arial" charset="0"/>
              <a:ea typeface="+mn-ea"/>
              <a:cs typeface="+mn-cs"/>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de-DE" dirty="0"/>
          </a:p>
        </p:txBody>
      </p:sp>
      <p:graphicFrame>
        <p:nvGraphicFramePr>
          <p:cNvPr id="1025" name="Object 1"/>
          <p:cNvGraphicFramePr>
            <a:graphicFrameLocks noChangeAspect="1"/>
          </p:cNvGraphicFramePr>
          <p:nvPr/>
        </p:nvGraphicFramePr>
        <p:xfrm>
          <a:off x="2160240" y="3501009"/>
          <a:ext cx="2518895" cy="2448272"/>
        </p:xfrm>
        <a:graphic>
          <a:graphicData uri="http://schemas.openxmlformats.org/presentationml/2006/ole">
            <mc:AlternateContent xmlns:mc="http://schemas.openxmlformats.org/markup-compatibility/2006">
              <mc:Choice xmlns:v="urn:schemas-microsoft-com:vml" Requires="v">
                <p:oleObj spid="_x0000_s1034" r:id="rId3" imgW="1740264" imgH="1691214" progId="">
                  <p:embed/>
                </p:oleObj>
              </mc:Choice>
              <mc:Fallback>
                <p:oleObj r:id="rId3" imgW="1740264" imgH="1691214"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0240" y="3501009"/>
                        <a:ext cx="2518895" cy="24482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feld 8"/>
          <p:cNvSpPr txBox="1"/>
          <p:nvPr/>
        </p:nvSpPr>
        <p:spPr>
          <a:xfrm>
            <a:off x="4932040" y="3356992"/>
            <a:ext cx="3528392" cy="2573012"/>
          </a:xfrm>
          <a:prstGeom prst="rect">
            <a:avLst/>
          </a:prstGeom>
          <a:noFill/>
        </p:spPr>
        <p:txBody>
          <a:bodyPr wrap="square" rtlCol="0">
            <a:spAutoFit/>
          </a:bodyPr>
          <a:lstStyle/>
          <a:p>
            <a:pPr marL="180975" lvl="0" indent="-180975" eaLnBrk="0" hangingPunct="0">
              <a:spcBef>
                <a:spcPct val="20000"/>
              </a:spcBef>
              <a:defRPr/>
            </a:pPr>
            <a:r>
              <a:rPr lang="de-DE" sz="1400" b="1" kern="0" dirty="0" smtClean="0">
                <a:latin typeface="Arial" pitchFamily="34" charset="0"/>
                <a:cs typeface="Arial" pitchFamily="34" charset="0"/>
              </a:rPr>
              <a:t>Persönliches Präferenzprofil (TMP)</a:t>
            </a:r>
          </a:p>
          <a:p>
            <a:pPr eaLnBrk="0" hangingPunct="0">
              <a:spcBef>
                <a:spcPct val="20000"/>
              </a:spcBef>
              <a:defRPr/>
            </a:pPr>
            <a:r>
              <a:rPr lang="de-DE" sz="1100" dirty="0" smtClean="0">
                <a:solidFill>
                  <a:schemeClr val="tx2"/>
                </a:solidFill>
                <a:latin typeface="Arial" charset="0"/>
              </a:rPr>
              <a:t/>
            </a:r>
            <a:br>
              <a:rPr lang="de-DE" sz="1100" dirty="0" smtClean="0">
                <a:solidFill>
                  <a:schemeClr val="tx2"/>
                </a:solidFill>
                <a:latin typeface="Arial" charset="0"/>
              </a:rPr>
            </a:br>
            <a:r>
              <a:rPr lang="de-DE" sz="1100" dirty="0" smtClean="0">
                <a:solidFill>
                  <a:schemeClr val="tx2"/>
                </a:solidFill>
                <a:latin typeface="Arial" charset="0"/>
              </a:rPr>
              <a:t>Das TeamManagmentProfil (TMP) beschreibt sehr eindrücklich, welche Art von Tätigkeiten jeder persönlich präferiert und gibt damit eindeutige Hinweise, welche Rollen im Team für den jeweiligen Teilnehmer/die jeweilige Teilnehmerin besonders attraktiv oder unattraktiv sind.</a:t>
            </a:r>
            <a:br>
              <a:rPr lang="de-DE" sz="1100" dirty="0" smtClean="0">
                <a:solidFill>
                  <a:schemeClr val="tx2"/>
                </a:solidFill>
                <a:latin typeface="Arial" charset="0"/>
              </a:rPr>
            </a:br>
            <a:r>
              <a:rPr lang="de-DE" sz="1100" dirty="0" smtClean="0">
                <a:solidFill>
                  <a:schemeClr val="tx2"/>
                </a:solidFill>
                <a:latin typeface="Arial" charset="0"/>
              </a:rPr>
              <a:t>Das TMP gibt Auskunft über die individuelle Art der Entscheidungsfindung, über zwischenmenschliche Fähigkeiten, über die Art mit Informationen umzugehen und über die Selbstorganisation.</a:t>
            </a:r>
          </a:p>
          <a:p>
            <a:endParaRPr lang="de-DE" dirty="0"/>
          </a:p>
        </p:txBody>
      </p:sp>
      <p:pic>
        <p:nvPicPr>
          <p:cNvPr id="10" name="Picture 4"/>
          <p:cNvPicPr>
            <a:picLocks noChangeAspect="1" noChangeArrowheads="1"/>
          </p:cNvPicPr>
          <p:nvPr/>
        </p:nvPicPr>
        <p:blipFill>
          <a:blip r:embed="rId5" cstate="print"/>
          <a:srcRect/>
          <a:stretch>
            <a:fillRect/>
          </a:stretch>
        </p:blipFill>
        <p:spPr bwMode="auto">
          <a:xfrm>
            <a:off x="6948264" y="751311"/>
            <a:ext cx="1683097" cy="445441"/>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1"/>
          </p:nvPr>
        </p:nvSpPr>
        <p:spPr>
          <a:xfrm>
            <a:off x="2000250" y="1500188"/>
            <a:ext cx="7000875" cy="4357687"/>
          </a:xfrm>
        </p:spPr>
        <p:txBody>
          <a:bodyPr/>
          <a:lstStyle/>
          <a:p>
            <a:pPr marL="265113" indent="-265113" algn="l" eaLnBrk="1" hangingPunct="1">
              <a:lnSpc>
                <a:spcPct val="80000"/>
              </a:lnSpc>
              <a:spcBef>
                <a:spcPct val="0"/>
              </a:spcBef>
              <a:defRPr/>
            </a:pPr>
            <a:endParaRPr lang="de-DE" sz="1400" b="1" dirty="0" smtClean="0">
              <a:latin typeface="Arial" charset="0"/>
            </a:endParaRPr>
          </a:p>
          <a:p>
            <a:pPr algn="l">
              <a:defRPr/>
            </a:pPr>
            <a:r>
              <a:rPr lang="de-DE" sz="1600" b="1" dirty="0" smtClean="0">
                <a:latin typeface="Arial" pitchFamily="34" charset="0"/>
                <a:cs typeface="Arial" pitchFamily="34" charset="0"/>
              </a:rPr>
              <a:t>Persönlichkeit</a:t>
            </a:r>
          </a:p>
          <a:p>
            <a:pPr algn="l">
              <a:defRPr/>
            </a:pPr>
            <a:r>
              <a:rPr lang="de-DE" sz="1200" b="1" dirty="0" smtClean="0">
                <a:latin typeface="Arial" pitchFamily="34" charset="0"/>
                <a:cs typeface="Arial" pitchFamily="34" charset="0"/>
              </a:rPr>
              <a:t>Vorbereitung: 360 Grad Feedback und erstellen der Lebenslinie</a:t>
            </a:r>
          </a:p>
          <a:p>
            <a:pPr indent="177800" algn="l">
              <a:buFont typeface="Wingdings" pitchFamily="2" charset="2"/>
              <a:buChar char="§"/>
              <a:defRPr/>
            </a:pPr>
            <a:r>
              <a:rPr lang="de-DE" sz="1200" kern="1200" dirty="0" smtClean="0">
                <a:solidFill>
                  <a:schemeClr val="tx2"/>
                </a:solidFill>
                <a:latin typeface="Arial" charset="0"/>
              </a:rPr>
              <a:t>Balance der vier Lebensbereiche analysieren und aktiv ausgleichen – Arbeit und</a:t>
            </a:r>
          </a:p>
          <a:p>
            <a:pPr indent="177800" algn="l">
              <a:defRPr/>
            </a:pPr>
            <a:r>
              <a:rPr lang="de-DE" sz="1200" kern="1200" dirty="0" smtClean="0">
                <a:solidFill>
                  <a:schemeClr val="tx2"/>
                </a:solidFill>
                <a:latin typeface="Arial" charset="0"/>
              </a:rPr>
              <a:t>Leistung, soziale Beziehungen, Körper und Gesundheit, Sinn </a:t>
            </a:r>
          </a:p>
          <a:p>
            <a:pPr indent="177800" algn="l">
              <a:buFont typeface="Wingdings" pitchFamily="2" charset="2"/>
              <a:buChar char="§"/>
              <a:defRPr/>
            </a:pPr>
            <a:r>
              <a:rPr lang="de-DE" sz="1200" kern="1200" dirty="0" smtClean="0">
                <a:solidFill>
                  <a:schemeClr val="tx2"/>
                </a:solidFill>
                <a:latin typeface="Arial" charset="0"/>
              </a:rPr>
              <a:t>Energiefresser und Blockaden identifizieren und ihre Wirkung verstehen</a:t>
            </a:r>
          </a:p>
          <a:p>
            <a:pPr indent="177800" algn="l">
              <a:buFont typeface="Wingdings" pitchFamily="2" charset="2"/>
              <a:buChar char="§"/>
              <a:defRPr/>
            </a:pPr>
            <a:r>
              <a:rPr lang="de-DE" sz="1200" kern="1200" dirty="0" smtClean="0">
                <a:solidFill>
                  <a:schemeClr val="tx2"/>
                </a:solidFill>
                <a:latin typeface="Arial" charset="0"/>
              </a:rPr>
              <a:t>wirksame Motivationsfaktoren analysieren</a:t>
            </a:r>
          </a:p>
          <a:p>
            <a:pPr indent="177800" algn="l">
              <a:buFont typeface="Wingdings" pitchFamily="2" charset="2"/>
              <a:buChar char="§"/>
              <a:defRPr/>
            </a:pPr>
            <a:r>
              <a:rPr lang="de-DE" sz="1200" kern="1200" dirty="0" smtClean="0">
                <a:solidFill>
                  <a:schemeClr val="tx2"/>
                </a:solidFill>
                <a:latin typeface="Arial" charset="0"/>
              </a:rPr>
              <a:t>sich selbst erkennen durch: ein Stärken-Schwächen Profil,</a:t>
            </a:r>
          </a:p>
          <a:p>
            <a:pPr indent="177800" algn="l">
              <a:defRPr/>
            </a:pPr>
            <a:r>
              <a:rPr lang="de-DE" sz="1200" kern="1200" dirty="0" smtClean="0">
                <a:solidFill>
                  <a:schemeClr val="tx2"/>
                </a:solidFill>
                <a:latin typeface="Arial" charset="0"/>
              </a:rPr>
              <a:t>Reflektieren von Mustern und Glaubenssätzen, das Lebenszyklusmodell, </a:t>
            </a:r>
          </a:p>
          <a:p>
            <a:pPr indent="177800" algn="l">
              <a:defRPr/>
            </a:pPr>
            <a:r>
              <a:rPr lang="de-DE" sz="1200" kern="1200" dirty="0" smtClean="0">
                <a:solidFill>
                  <a:schemeClr val="tx2"/>
                </a:solidFill>
                <a:latin typeface="Arial" charset="0"/>
              </a:rPr>
              <a:t>das Antreiber-Modell etc. </a:t>
            </a:r>
          </a:p>
          <a:p>
            <a:pPr indent="177800" algn="l">
              <a:buFont typeface="Wingdings" pitchFamily="2" charset="2"/>
              <a:buChar char="§"/>
              <a:defRPr/>
            </a:pPr>
            <a:r>
              <a:rPr lang="de-DE" sz="1200" kern="1200" dirty="0" smtClean="0">
                <a:solidFill>
                  <a:schemeClr val="tx2"/>
                </a:solidFill>
                <a:latin typeface="Arial" charset="0"/>
              </a:rPr>
              <a:t>mit divergierenden Anforderungen im Arbeits-/Führungsalltag umgehen: </a:t>
            </a:r>
          </a:p>
          <a:p>
            <a:pPr indent="177800" algn="l">
              <a:defRPr/>
            </a:pPr>
            <a:r>
              <a:rPr lang="de-DE" sz="1200" kern="1200" dirty="0" smtClean="0">
                <a:solidFill>
                  <a:schemeClr val="tx2"/>
                </a:solidFill>
                <a:latin typeface="Arial" charset="0"/>
              </a:rPr>
              <a:t>neue Gestaltungsspielräume erschließen und nutzen</a:t>
            </a:r>
          </a:p>
          <a:p>
            <a:pPr indent="177800" algn="l">
              <a:buFont typeface="Wingdings" pitchFamily="2" charset="2"/>
              <a:buChar char="§"/>
              <a:defRPr/>
            </a:pPr>
            <a:r>
              <a:rPr lang="de-DE" sz="1200" kern="1200" dirty="0" smtClean="0">
                <a:solidFill>
                  <a:schemeClr val="tx2"/>
                </a:solidFill>
                <a:latin typeface="Arial" charset="0"/>
              </a:rPr>
              <a:t>Ressourcen aktivieren, den freien Zugang zu persönlichen Kraftquellen  </a:t>
            </a:r>
          </a:p>
          <a:p>
            <a:pPr indent="177800" algn="l">
              <a:defRPr/>
            </a:pPr>
            <a:r>
              <a:rPr lang="de-DE" sz="1200" kern="1200" dirty="0" smtClean="0">
                <a:solidFill>
                  <a:schemeClr val="tx2"/>
                </a:solidFill>
                <a:latin typeface="Arial" charset="0"/>
              </a:rPr>
              <a:t>finden, neue Wege zu innerer Gelassenheit ausprobieren und schließlich</a:t>
            </a:r>
          </a:p>
          <a:p>
            <a:pPr indent="177800" algn="l">
              <a:buFont typeface="Wingdings" pitchFamily="2" charset="2"/>
              <a:buChar char="§"/>
              <a:defRPr/>
            </a:pPr>
            <a:r>
              <a:rPr lang="de-DE" sz="1200" kern="1200" dirty="0" smtClean="0">
                <a:solidFill>
                  <a:schemeClr val="tx2"/>
                </a:solidFill>
                <a:latin typeface="Arial" charset="0"/>
              </a:rPr>
              <a:t>das Leben in Balance bringen und halten – einen erstrebenswerten </a:t>
            </a:r>
          </a:p>
          <a:p>
            <a:pPr indent="177800" algn="l">
              <a:defRPr/>
            </a:pPr>
            <a:r>
              <a:rPr lang="de-DE" sz="1200" kern="1200" dirty="0" smtClean="0">
                <a:solidFill>
                  <a:schemeClr val="tx2"/>
                </a:solidFill>
                <a:latin typeface="Arial" charset="0"/>
              </a:rPr>
              <a:t>Zukunftsplan entwerfen </a:t>
            </a:r>
          </a:p>
          <a:p>
            <a:pPr algn="l">
              <a:defRPr/>
            </a:pPr>
            <a:r>
              <a:rPr lang="de-DE" sz="1400" dirty="0" smtClean="0">
                <a:latin typeface="Arial" pitchFamily="34" charset="0"/>
                <a:cs typeface="Arial" pitchFamily="34" charset="0"/>
              </a:rPr>
              <a:t> </a:t>
            </a:r>
          </a:p>
          <a:p>
            <a:pPr marL="265113" indent="-265113" algn="l" eaLnBrk="1" hangingPunct="1">
              <a:lnSpc>
                <a:spcPct val="80000"/>
              </a:lnSpc>
              <a:spcBef>
                <a:spcPct val="0"/>
              </a:spcBef>
              <a:defRPr/>
            </a:pPr>
            <a:endParaRPr lang="de-DE" sz="1200" dirty="0" smtClean="0">
              <a:latin typeface="Arial" charset="0"/>
            </a:endParaRPr>
          </a:p>
          <a:p>
            <a:pPr marL="265113" indent="-265113" algn="l" eaLnBrk="1" hangingPunct="1">
              <a:spcBef>
                <a:spcPct val="0"/>
              </a:spcBef>
              <a:defRPr/>
            </a:pPr>
            <a:endParaRPr lang="de-DE" sz="1200" dirty="0" smtClean="0">
              <a:latin typeface="Arial" charset="0"/>
            </a:endParaRPr>
          </a:p>
          <a:p>
            <a:pPr marL="265113" indent="-265113" algn="l" eaLnBrk="1" hangingPunct="1">
              <a:lnSpc>
                <a:spcPct val="80000"/>
              </a:lnSpc>
              <a:spcBef>
                <a:spcPct val="0"/>
              </a:spcBef>
              <a:defRPr/>
            </a:pPr>
            <a:endParaRPr lang="de-DE" sz="1200" dirty="0" smtClean="0">
              <a:latin typeface="Arial" charset="0"/>
            </a:endParaRPr>
          </a:p>
        </p:txBody>
      </p:sp>
      <p:sp>
        <p:nvSpPr>
          <p:cNvPr id="8195" name="Rectangle 7"/>
          <p:cNvSpPr>
            <a:spLocks noChangeArrowheads="1"/>
          </p:cNvSpPr>
          <p:nvPr/>
        </p:nvSpPr>
        <p:spPr bwMode="auto">
          <a:xfrm>
            <a:off x="107950" y="609600"/>
            <a:ext cx="7772400" cy="685800"/>
          </a:xfrm>
          <a:prstGeom prst="rect">
            <a:avLst/>
          </a:prstGeom>
          <a:noFill/>
          <a:ln w="9525">
            <a:noFill/>
            <a:miter lim="800000"/>
            <a:headEnd/>
            <a:tailEnd/>
          </a:ln>
        </p:spPr>
        <p:txBody>
          <a:bodyPr anchor="ctr"/>
          <a:lstStyle/>
          <a:p>
            <a:pPr marL="457200" indent="-457200"/>
            <a:r>
              <a:rPr lang="de-DE" sz="1600" b="1" dirty="0">
                <a:solidFill>
                  <a:schemeClr val="tx2"/>
                </a:solidFill>
                <a:latin typeface="Arial" charset="0"/>
              </a:rPr>
              <a:t/>
            </a:r>
            <a:br>
              <a:rPr lang="de-DE" sz="1600" b="1" dirty="0">
                <a:solidFill>
                  <a:schemeClr val="tx2"/>
                </a:solidFill>
                <a:latin typeface="Arial" charset="0"/>
              </a:rPr>
            </a:br>
            <a:r>
              <a:rPr lang="de-DE" sz="1600" b="1" dirty="0">
                <a:solidFill>
                  <a:schemeClr val="tx2"/>
                </a:solidFill>
                <a:latin typeface="Arial" charset="0"/>
              </a:rPr>
              <a:t>   </a:t>
            </a:r>
          </a:p>
        </p:txBody>
      </p:sp>
      <p:sp>
        <p:nvSpPr>
          <p:cNvPr id="9" name="Text Box 4"/>
          <p:cNvSpPr txBox="1">
            <a:spLocks noChangeArrowheads="1"/>
          </p:cNvSpPr>
          <p:nvPr/>
        </p:nvSpPr>
        <p:spPr bwMode="auto">
          <a:xfrm>
            <a:off x="214313" y="219075"/>
            <a:ext cx="8715375" cy="1077218"/>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a:spAutoFit/>
          </a:bodyPr>
          <a:lstStyle/>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a:p>
            <a:pPr marL="514350" indent="-514350">
              <a:defRPr/>
            </a:pPr>
            <a:r>
              <a:rPr lang="de-DE" b="1" dirty="0" smtClean="0">
                <a:solidFill>
                  <a:srgbClr val="C00000"/>
                </a:solidFill>
                <a:effectLst>
                  <a:outerShdw blurRad="50800" dist="38100" algn="l" rotWithShape="0">
                    <a:prstClr val="black">
                      <a:alpha val="40000"/>
                    </a:prstClr>
                  </a:outerShdw>
                </a:effectLst>
                <a:latin typeface="Arial" charset="0"/>
              </a:rPr>
              <a:t> Modul </a:t>
            </a:r>
            <a:r>
              <a:rPr lang="de-DE" b="1" dirty="0">
                <a:solidFill>
                  <a:srgbClr val="C00000"/>
                </a:solidFill>
                <a:effectLst>
                  <a:outerShdw blurRad="50800" dist="38100" algn="l" rotWithShape="0">
                    <a:prstClr val="black">
                      <a:alpha val="40000"/>
                    </a:prstClr>
                  </a:outerShdw>
                </a:effectLst>
                <a:latin typeface="Arial" charset="0"/>
              </a:rPr>
              <a:t>2 – Persönlichkeit</a:t>
            </a:r>
          </a:p>
          <a:p>
            <a:pPr marL="514350" indent="-514350" algn="ctr">
              <a:buFontTx/>
              <a:buAutoNum type="romanUcPeriod"/>
              <a:defRPr/>
            </a:pPr>
            <a:endParaRPr lang="de-DE" sz="2000" b="1" dirty="0">
              <a:solidFill>
                <a:srgbClr val="99CCFF"/>
              </a:solidFill>
              <a:effectLst>
                <a:outerShdw blurRad="50800" dist="38100" algn="l" rotWithShape="0">
                  <a:prstClr val="black">
                    <a:alpha val="40000"/>
                  </a:prstClr>
                </a:outerShdw>
              </a:effectLst>
              <a:latin typeface="Arial" charset="0"/>
            </a:endParaRPr>
          </a:p>
        </p:txBody>
      </p:sp>
      <p:sp>
        <p:nvSpPr>
          <p:cNvPr id="10" name="Text Box 46"/>
          <p:cNvSpPr txBox="1">
            <a:spLocks noChangeArrowheads="1"/>
          </p:cNvSpPr>
          <p:nvPr/>
        </p:nvSpPr>
        <p:spPr bwMode="auto">
          <a:xfrm>
            <a:off x="285750" y="1801813"/>
            <a:ext cx="1643063" cy="984250"/>
          </a:xfrm>
          <a:prstGeom prst="rect">
            <a:avLst/>
          </a:prstGeom>
          <a:solidFill>
            <a:srgbClr val="FF7C80"/>
          </a:solidFill>
          <a:ln w="9525" algn="ctr">
            <a:noFill/>
            <a:miter lim="800000"/>
            <a:headEnd/>
            <a:tailEnd/>
          </a:ln>
          <a:effectLst>
            <a:outerShdw blurRad="50800" dist="38100" dir="2700000" algn="tl" rotWithShape="0">
              <a:prstClr val="black">
                <a:alpha val="40000"/>
              </a:prstClr>
            </a:outerShdw>
          </a:effectLst>
        </p:spPr>
        <p:txBody>
          <a:bodyPr>
            <a:spAutoFit/>
          </a:bodyPr>
          <a:lstStyle/>
          <a:p>
            <a:pPr algn="ctr" eaLnBrk="0" hangingPunct="0">
              <a:buClr>
                <a:srgbClr val="CC0000"/>
              </a:buClr>
              <a:defRPr/>
            </a:pPr>
            <a:r>
              <a:rPr lang="de-DE" sz="1600" b="1" dirty="0">
                <a:latin typeface="Arial" charset="0"/>
              </a:rPr>
              <a:t>Modul 2</a:t>
            </a:r>
          </a:p>
          <a:p>
            <a:pPr algn="ctr" eaLnBrk="0" hangingPunct="0">
              <a:buClr>
                <a:srgbClr val="CC0000"/>
              </a:buClr>
              <a:defRPr/>
            </a:pPr>
            <a:r>
              <a:rPr lang="de-DE" sz="1400" dirty="0">
                <a:latin typeface="Arial" charset="0"/>
              </a:rPr>
              <a:t>Persönlichkeit</a:t>
            </a:r>
          </a:p>
          <a:p>
            <a:pPr algn="ctr" eaLnBrk="0" hangingPunct="0">
              <a:buClr>
                <a:srgbClr val="CC0000"/>
              </a:buClr>
              <a:defRPr/>
            </a:pPr>
            <a:endParaRPr lang="de-DE" sz="1400" dirty="0">
              <a:latin typeface="Arial" charset="0"/>
            </a:endParaRPr>
          </a:p>
          <a:p>
            <a:pPr algn="ctr" eaLnBrk="0" hangingPunct="0">
              <a:buClr>
                <a:srgbClr val="CC0000"/>
              </a:buClr>
              <a:defRPr/>
            </a:pPr>
            <a:r>
              <a:rPr lang="de-DE" sz="1400" dirty="0" smtClean="0">
                <a:latin typeface="Arial" charset="0"/>
              </a:rPr>
              <a:t>(2,5 </a:t>
            </a:r>
            <a:r>
              <a:rPr lang="de-DE" sz="1400" dirty="0">
                <a:latin typeface="Arial" charset="0"/>
              </a:rPr>
              <a:t>Tage)</a:t>
            </a:r>
          </a:p>
        </p:txBody>
      </p:sp>
      <p:pic>
        <p:nvPicPr>
          <p:cNvPr id="6" name="Picture 4"/>
          <p:cNvPicPr>
            <a:picLocks noChangeAspect="1" noChangeArrowheads="1"/>
          </p:cNvPicPr>
          <p:nvPr/>
        </p:nvPicPr>
        <p:blipFill>
          <a:blip r:embed="rId3" cstate="print"/>
          <a:srcRect/>
          <a:stretch>
            <a:fillRect/>
          </a:stretch>
        </p:blipFill>
        <p:spPr bwMode="auto">
          <a:xfrm>
            <a:off x="6948264" y="535287"/>
            <a:ext cx="1683097" cy="4454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1"/>
          </p:nvPr>
        </p:nvSpPr>
        <p:spPr>
          <a:xfrm>
            <a:off x="2000250" y="1500188"/>
            <a:ext cx="7000875" cy="4786312"/>
          </a:xfrm>
        </p:spPr>
        <p:txBody>
          <a:bodyPr/>
          <a:lstStyle/>
          <a:p>
            <a:pPr marL="265113" indent="-265113" algn="l" eaLnBrk="1" hangingPunct="1">
              <a:lnSpc>
                <a:spcPct val="80000"/>
              </a:lnSpc>
              <a:spcBef>
                <a:spcPct val="0"/>
              </a:spcBef>
              <a:defRPr/>
            </a:pPr>
            <a:endParaRPr lang="de-DE" sz="1400" b="1" dirty="0" smtClean="0">
              <a:latin typeface="Arial" charset="0"/>
            </a:endParaRPr>
          </a:p>
          <a:p>
            <a:pPr marL="180975" indent="-180975" algn="l">
              <a:defRPr/>
            </a:pPr>
            <a:r>
              <a:rPr lang="de-DE" sz="1400" b="1" dirty="0" smtClean="0">
                <a:solidFill>
                  <a:schemeClr val="tx2"/>
                </a:solidFill>
                <a:latin typeface="Arial" charset="0"/>
              </a:rPr>
              <a:t>Mein Weg</a:t>
            </a:r>
            <a:br>
              <a:rPr lang="de-DE" sz="1400" b="1" dirty="0" smtClean="0">
                <a:solidFill>
                  <a:schemeClr val="tx2"/>
                </a:solidFill>
                <a:latin typeface="Arial" charset="0"/>
              </a:rPr>
            </a:br>
            <a:endParaRPr lang="de-DE" sz="1400" b="1" dirty="0" smtClean="0">
              <a:solidFill>
                <a:schemeClr val="tx2"/>
              </a:solidFill>
              <a:latin typeface="Arial" charset="0"/>
            </a:endParaRPr>
          </a:p>
          <a:p>
            <a:pPr indent="177800" algn="l">
              <a:buFontTx/>
              <a:buChar char="•"/>
              <a:defRPr/>
            </a:pPr>
            <a:r>
              <a:rPr lang="de-DE" sz="1200" kern="1200" dirty="0" smtClean="0">
                <a:solidFill>
                  <a:schemeClr val="tx2"/>
                </a:solidFill>
                <a:latin typeface="Arial" charset="0"/>
              </a:rPr>
              <a:t>bisherige Schritte reflektieren</a:t>
            </a:r>
          </a:p>
          <a:p>
            <a:pPr indent="177800" algn="l">
              <a:buFontTx/>
              <a:buChar char="•"/>
              <a:defRPr/>
            </a:pPr>
            <a:r>
              <a:rPr lang="de-DE" sz="1200" kern="1200" dirty="0" smtClean="0">
                <a:solidFill>
                  <a:schemeClr val="tx2"/>
                </a:solidFill>
                <a:latin typeface="Arial" charset="0"/>
              </a:rPr>
              <a:t>Grundlagen des Veränderungsmanagements kennenlernen</a:t>
            </a:r>
          </a:p>
          <a:p>
            <a:pPr indent="177800" algn="l">
              <a:buFontTx/>
              <a:buChar char="•"/>
              <a:defRPr/>
            </a:pPr>
            <a:r>
              <a:rPr lang="de-DE" sz="1200" kern="1200" dirty="0" smtClean="0">
                <a:solidFill>
                  <a:schemeClr val="tx2"/>
                </a:solidFill>
                <a:latin typeface="Arial" charset="0"/>
              </a:rPr>
              <a:t>Die sieben Wege zur Effektivität</a:t>
            </a:r>
          </a:p>
          <a:p>
            <a:pPr indent="177800" algn="l">
              <a:buFontTx/>
              <a:buChar char="•"/>
              <a:defRPr/>
            </a:pPr>
            <a:r>
              <a:rPr lang="de-DE" sz="1200" kern="1200" dirty="0" smtClean="0">
                <a:solidFill>
                  <a:schemeClr val="tx2"/>
                </a:solidFill>
                <a:latin typeface="Arial" charset="0"/>
              </a:rPr>
              <a:t>Auswertung der Hospitationen</a:t>
            </a:r>
          </a:p>
          <a:p>
            <a:pPr indent="177800" algn="l">
              <a:buFontTx/>
              <a:buChar char="•"/>
              <a:defRPr/>
            </a:pPr>
            <a:r>
              <a:rPr lang="de-DE" sz="1200" kern="1200" dirty="0" smtClean="0">
                <a:solidFill>
                  <a:schemeClr val="tx2"/>
                </a:solidFill>
                <a:latin typeface="Arial" charset="0"/>
              </a:rPr>
              <a:t>Horizonte im Unternehmen erweitern – meine Rolle im Unternehmen morgen</a:t>
            </a:r>
          </a:p>
          <a:p>
            <a:pPr indent="177800" algn="l">
              <a:buFontTx/>
              <a:buChar char="•"/>
              <a:defRPr/>
            </a:pPr>
            <a:r>
              <a:rPr lang="de-DE" sz="1200" kern="1200" dirty="0" smtClean="0">
                <a:solidFill>
                  <a:schemeClr val="tx2"/>
                </a:solidFill>
                <a:latin typeface="Arial" charset="0"/>
              </a:rPr>
              <a:t>Konkreter Entwicklungsplan mit den Umsetzungsmaßnahmen für die nächsten Monate</a:t>
            </a:r>
          </a:p>
          <a:p>
            <a:pPr indent="177800" algn="l">
              <a:buFontTx/>
              <a:buChar char="•"/>
              <a:defRPr/>
            </a:pPr>
            <a:r>
              <a:rPr lang="de-DE" sz="1200" kern="1200" dirty="0" smtClean="0">
                <a:solidFill>
                  <a:schemeClr val="tx2"/>
                </a:solidFill>
                <a:latin typeface="Arial" charset="0"/>
              </a:rPr>
              <a:t>Kommunikations- und Selbstmarketingkonzept für das persönliche Entwicklungsziel entwickeln</a:t>
            </a:r>
          </a:p>
          <a:p>
            <a:pPr indent="177800" algn="l">
              <a:buFontTx/>
              <a:buChar char="•"/>
              <a:defRPr/>
            </a:pPr>
            <a:r>
              <a:rPr lang="de-DE" sz="1200" kern="1200" dirty="0" smtClean="0">
                <a:solidFill>
                  <a:schemeClr val="tx2"/>
                </a:solidFill>
                <a:latin typeface="Arial" charset="0"/>
              </a:rPr>
              <a:t>mögliche Widerstände und eigene Blockaden in der Realisierung des persönlichen </a:t>
            </a:r>
            <a:br>
              <a:rPr lang="de-DE" sz="1200" kern="1200" dirty="0" smtClean="0">
                <a:solidFill>
                  <a:schemeClr val="tx2"/>
                </a:solidFill>
                <a:latin typeface="Arial" charset="0"/>
              </a:rPr>
            </a:br>
            <a:r>
              <a:rPr lang="de-DE" sz="1200" kern="1200" dirty="0" smtClean="0">
                <a:solidFill>
                  <a:schemeClr val="tx2"/>
                </a:solidFill>
                <a:latin typeface="Arial" charset="0"/>
              </a:rPr>
              <a:t>     Entwicklungsplanes erkennen </a:t>
            </a:r>
          </a:p>
          <a:p>
            <a:pPr indent="177800" algn="l">
              <a:defRPr/>
            </a:pPr>
            <a:endParaRPr lang="de-DE" sz="1200" kern="1200" dirty="0" smtClean="0">
              <a:solidFill>
                <a:schemeClr val="tx2"/>
              </a:solidFill>
              <a:latin typeface="Arial" charset="0"/>
            </a:endParaRPr>
          </a:p>
          <a:p>
            <a:pPr marL="265113" indent="-265113" algn="l" eaLnBrk="1" hangingPunct="1">
              <a:lnSpc>
                <a:spcPct val="80000"/>
              </a:lnSpc>
              <a:spcBef>
                <a:spcPct val="0"/>
              </a:spcBef>
              <a:defRPr/>
            </a:pPr>
            <a:endParaRPr lang="de-DE" sz="1200" dirty="0" smtClean="0">
              <a:latin typeface="Arial" charset="0"/>
            </a:endParaRPr>
          </a:p>
          <a:p>
            <a:pPr marL="265113" indent="-265113" algn="l" eaLnBrk="1" hangingPunct="1">
              <a:spcBef>
                <a:spcPct val="0"/>
              </a:spcBef>
              <a:defRPr/>
            </a:pPr>
            <a:endParaRPr lang="de-DE" sz="1200" dirty="0" smtClean="0">
              <a:latin typeface="Arial" charset="0"/>
            </a:endParaRPr>
          </a:p>
        </p:txBody>
      </p:sp>
      <p:sp>
        <p:nvSpPr>
          <p:cNvPr id="9219" name="Rectangle 7"/>
          <p:cNvSpPr>
            <a:spLocks noChangeArrowheads="1"/>
          </p:cNvSpPr>
          <p:nvPr/>
        </p:nvSpPr>
        <p:spPr bwMode="auto">
          <a:xfrm>
            <a:off x="107950" y="609600"/>
            <a:ext cx="7772400" cy="685800"/>
          </a:xfrm>
          <a:prstGeom prst="rect">
            <a:avLst/>
          </a:prstGeom>
          <a:noFill/>
          <a:ln w="9525">
            <a:noFill/>
            <a:miter lim="800000"/>
            <a:headEnd/>
            <a:tailEnd/>
          </a:ln>
        </p:spPr>
        <p:txBody>
          <a:bodyPr anchor="ctr"/>
          <a:lstStyle/>
          <a:p>
            <a:pPr marL="457200" indent="-457200"/>
            <a:r>
              <a:rPr lang="de-DE" sz="1600" b="1" dirty="0">
                <a:solidFill>
                  <a:schemeClr val="tx2"/>
                </a:solidFill>
                <a:latin typeface="Arial" charset="0"/>
              </a:rPr>
              <a:t/>
            </a:r>
            <a:br>
              <a:rPr lang="de-DE" sz="1600" b="1" dirty="0">
                <a:solidFill>
                  <a:schemeClr val="tx2"/>
                </a:solidFill>
                <a:latin typeface="Arial" charset="0"/>
              </a:rPr>
            </a:br>
            <a:r>
              <a:rPr lang="de-DE" sz="1600" b="1" dirty="0">
                <a:solidFill>
                  <a:schemeClr val="tx2"/>
                </a:solidFill>
                <a:latin typeface="Arial" charset="0"/>
              </a:rPr>
              <a:t>   </a:t>
            </a:r>
          </a:p>
        </p:txBody>
      </p:sp>
      <p:sp>
        <p:nvSpPr>
          <p:cNvPr id="9" name="Text Box 4"/>
          <p:cNvSpPr txBox="1">
            <a:spLocks noChangeArrowheads="1"/>
          </p:cNvSpPr>
          <p:nvPr/>
        </p:nvSpPr>
        <p:spPr bwMode="auto">
          <a:xfrm>
            <a:off x="214313" y="244376"/>
            <a:ext cx="8715375" cy="1107996"/>
          </a:xfrm>
          <a:prstGeom prst="rect">
            <a:avLst/>
          </a:prstGeom>
          <a:solidFill>
            <a:schemeClr val="bg1"/>
          </a:solidFill>
          <a:ln w="9525">
            <a:noFill/>
            <a:miter lim="800000"/>
            <a:headEnd/>
            <a:tailEnd/>
          </a:ln>
          <a:effectLst>
            <a:outerShdw blurRad="50800" dist="38100" dir="2700000" algn="tl" rotWithShape="0">
              <a:prstClr val="black">
                <a:alpha val="40000"/>
              </a:prstClr>
            </a:outerShdw>
          </a:effectLst>
        </p:spPr>
        <p:txBody>
          <a:bodyPr tIns="0" bIns="0">
            <a:spAutoFit/>
          </a:bodyPr>
          <a:lstStyle/>
          <a:p>
            <a:pPr marL="360000" indent="-514350" algn="ctr">
              <a:buFontTx/>
              <a:buAutoNum type="romanUcPeriod"/>
              <a:defRPr/>
            </a:pPr>
            <a:endParaRPr lang="de-DE" sz="2000" b="1" dirty="0">
              <a:solidFill>
                <a:srgbClr val="C00000"/>
              </a:solidFill>
              <a:effectLst>
                <a:outerShdw blurRad="50800" dist="38100" algn="l" rotWithShape="0">
                  <a:prstClr val="black">
                    <a:alpha val="40000"/>
                  </a:prstClr>
                </a:outerShdw>
              </a:effectLst>
              <a:latin typeface="Arial" charset="0"/>
            </a:endParaRPr>
          </a:p>
          <a:p>
            <a:pPr marL="360000" indent="-514350">
              <a:defRPr/>
            </a:pPr>
            <a:r>
              <a:rPr lang="de-DE" b="1" dirty="0" smtClean="0">
                <a:solidFill>
                  <a:srgbClr val="C00000"/>
                </a:solidFill>
                <a:effectLst>
                  <a:outerShdw blurRad="50800" dist="38100" algn="l" rotWithShape="0">
                    <a:prstClr val="black">
                      <a:alpha val="40000"/>
                    </a:prstClr>
                  </a:outerShdw>
                </a:effectLst>
                <a:latin typeface="Arial" charset="0"/>
              </a:rPr>
              <a:t> Modul </a:t>
            </a:r>
            <a:r>
              <a:rPr lang="de-DE" b="1" dirty="0">
                <a:solidFill>
                  <a:srgbClr val="C00000"/>
                </a:solidFill>
                <a:effectLst>
                  <a:outerShdw blurRad="50800" dist="38100" algn="l" rotWithShape="0">
                    <a:prstClr val="black">
                      <a:alpha val="40000"/>
                    </a:prstClr>
                  </a:outerShdw>
                </a:effectLst>
                <a:latin typeface="Arial" charset="0"/>
              </a:rPr>
              <a:t>3 – </a:t>
            </a:r>
            <a:r>
              <a:rPr lang="de-DE" b="1" dirty="0" smtClean="0">
                <a:solidFill>
                  <a:srgbClr val="C00000"/>
                </a:solidFill>
                <a:effectLst>
                  <a:outerShdw blurRad="50800" dist="38100" algn="l" rotWithShape="0">
                    <a:prstClr val="black">
                      <a:alpha val="40000"/>
                    </a:prstClr>
                  </a:outerShdw>
                </a:effectLst>
                <a:latin typeface="Arial" charset="0"/>
              </a:rPr>
              <a:t>Wege zur Effektivität</a:t>
            </a:r>
            <a:endParaRPr lang="de-DE" b="1" dirty="0">
              <a:solidFill>
                <a:srgbClr val="C00000"/>
              </a:solidFill>
              <a:effectLst>
                <a:outerShdw blurRad="50800" dist="38100" algn="l" rotWithShape="0">
                  <a:prstClr val="black">
                    <a:alpha val="40000"/>
                  </a:prstClr>
                </a:outerShdw>
              </a:effectLst>
              <a:latin typeface="Arial" charset="0"/>
            </a:endParaRPr>
          </a:p>
          <a:p>
            <a:pPr marL="360000" indent="-514350" algn="ctr">
              <a:defRPr/>
            </a:pPr>
            <a:endParaRPr lang="de-DE" sz="2800" b="1" dirty="0">
              <a:solidFill>
                <a:srgbClr val="C00000"/>
              </a:solidFill>
              <a:effectLst>
                <a:outerShdw blurRad="50800" dist="38100" algn="l" rotWithShape="0">
                  <a:prstClr val="black">
                    <a:alpha val="40000"/>
                  </a:prstClr>
                </a:outerShdw>
              </a:effectLst>
              <a:latin typeface="Arial" charset="0"/>
            </a:endParaRPr>
          </a:p>
        </p:txBody>
      </p:sp>
      <p:sp>
        <p:nvSpPr>
          <p:cNvPr id="10" name="Text Box 46"/>
          <p:cNvSpPr txBox="1">
            <a:spLocks noChangeArrowheads="1"/>
          </p:cNvSpPr>
          <p:nvPr/>
        </p:nvSpPr>
        <p:spPr bwMode="auto">
          <a:xfrm>
            <a:off x="285750" y="1785938"/>
            <a:ext cx="1643063" cy="984885"/>
          </a:xfrm>
          <a:prstGeom prst="rect">
            <a:avLst/>
          </a:prstGeom>
          <a:solidFill>
            <a:srgbClr val="FF7C80"/>
          </a:solidFill>
          <a:ln w="9525" algn="ctr">
            <a:noFill/>
            <a:miter lim="800000"/>
            <a:headEnd/>
            <a:tailEnd/>
          </a:ln>
          <a:effectLst>
            <a:outerShdw blurRad="50800" dist="38100" dir="2700000" algn="tl" rotWithShape="0">
              <a:prstClr val="black">
                <a:alpha val="40000"/>
              </a:prstClr>
            </a:outerShdw>
          </a:effectLst>
        </p:spPr>
        <p:txBody>
          <a:bodyPr>
            <a:spAutoFit/>
          </a:bodyPr>
          <a:lstStyle/>
          <a:p>
            <a:pPr algn="ctr" eaLnBrk="0" hangingPunct="0">
              <a:buClr>
                <a:srgbClr val="CC0000"/>
              </a:buClr>
              <a:defRPr/>
            </a:pPr>
            <a:r>
              <a:rPr lang="de-DE" sz="1600" b="1" dirty="0">
                <a:latin typeface="Arial" charset="0"/>
              </a:rPr>
              <a:t>Modul 3</a:t>
            </a:r>
          </a:p>
          <a:p>
            <a:pPr algn="ctr" eaLnBrk="0" hangingPunct="0">
              <a:buClr>
                <a:srgbClr val="CC0000"/>
              </a:buClr>
              <a:defRPr/>
            </a:pPr>
            <a:r>
              <a:rPr lang="de-DE" sz="1400" dirty="0" smtClean="0">
                <a:latin typeface="Arial" charset="0"/>
              </a:rPr>
              <a:t>Wege zur Effektivität</a:t>
            </a:r>
            <a:endParaRPr lang="de-DE" sz="1400" dirty="0">
              <a:latin typeface="Arial" charset="0"/>
            </a:endParaRPr>
          </a:p>
          <a:p>
            <a:pPr algn="ctr" eaLnBrk="0" hangingPunct="0">
              <a:buClr>
                <a:srgbClr val="CC0000"/>
              </a:buClr>
              <a:defRPr/>
            </a:pPr>
            <a:r>
              <a:rPr lang="de-DE" sz="1400" dirty="0" smtClean="0">
                <a:latin typeface="Arial" charset="0"/>
              </a:rPr>
              <a:t>(</a:t>
            </a:r>
            <a:r>
              <a:rPr lang="de-DE" sz="1400" dirty="0">
                <a:latin typeface="Arial" charset="0"/>
              </a:rPr>
              <a:t>2 Tage)</a:t>
            </a:r>
          </a:p>
        </p:txBody>
      </p:sp>
      <p:pic>
        <p:nvPicPr>
          <p:cNvPr id="6" name="Picture 4"/>
          <p:cNvPicPr>
            <a:picLocks noChangeAspect="1" noChangeArrowheads="1"/>
          </p:cNvPicPr>
          <p:nvPr/>
        </p:nvPicPr>
        <p:blipFill>
          <a:blip r:embed="rId3" cstate="print"/>
          <a:srcRect/>
          <a:stretch>
            <a:fillRect/>
          </a:stretch>
        </p:blipFill>
        <p:spPr bwMode="auto">
          <a:xfrm>
            <a:off x="6948264" y="535287"/>
            <a:ext cx="1683097" cy="4454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714</Words>
  <Application>Microsoft Office PowerPoint</Application>
  <PresentationFormat>Bildschirmpräsentation (4:3)</PresentationFormat>
  <Paragraphs>279</Paragraphs>
  <Slides>15</Slides>
  <Notes>13</Notes>
  <HiddenSlides>0</HiddenSlides>
  <MMClips>0</MMClips>
  <ScaleCrop>false</ScaleCrop>
  <HeadingPairs>
    <vt:vector size="8" baseType="variant">
      <vt:variant>
        <vt:lpstr>Verwendete Schriftarten</vt:lpstr>
      </vt:variant>
      <vt:variant>
        <vt:i4>5</vt:i4>
      </vt:variant>
      <vt:variant>
        <vt:lpstr>Design</vt:lpstr>
      </vt:variant>
      <vt:variant>
        <vt:i4>3</vt:i4>
      </vt:variant>
      <vt:variant>
        <vt:lpstr>Eingebettete OLE-Server</vt:lpstr>
      </vt:variant>
      <vt:variant>
        <vt:i4>0</vt:i4>
      </vt:variant>
      <vt:variant>
        <vt:lpstr>Folientitel</vt:lpstr>
      </vt:variant>
      <vt:variant>
        <vt:i4>15</vt:i4>
      </vt:variant>
    </vt:vector>
  </HeadingPairs>
  <TitlesOfParts>
    <vt:vector size="23" baseType="lpstr">
      <vt:lpstr>Arial</vt:lpstr>
      <vt:lpstr>Brush Script MT</vt:lpstr>
      <vt:lpstr>Calibri</vt:lpstr>
      <vt:lpstr>Times New Roman</vt:lpstr>
      <vt:lpstr>Wingdings</vt:lpstr>
      <vt:lpstr>Standarddesign</vt:lpstr>
      <vt:lpstr>1_Benutzerdefiniertes Design</vt:lpstr>
      <vt:lpstr>Benutzerdefiniertes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 Der Teilnehmer/die Teilnehmerin Die Teilnehmer und Teilnehmerinnen verpflichten sich zur aktiven und vollständigen Teilnahme am Programm. Sie bringen sich mit ihren Erfahrungen und Ihrem Wissen in die Gruppe ein und sind bereit, Feedback von den Programmbeteiligten anzunehmen.  Die Führungskraft Die Vorgesetzten der Teilnehmer/-innen ermöglichen den Teilnehmer/-innen die vollständige Teilnahme am Programm. Sie suchen regelmäßig den Austausch mit ihrem Mitarbeiter/ihrer Mitarbeiterin (nach jedem Modul). Sie unterstützen den Mitarbeiter/ die Mitarbeiterin auf Wunsch bei der Umsetzung des Entwicklungsplans und ermöglichen ihm/ihr Lernräume am Arbeitsplatz (z.B. andere Aufgaben, Projekte etc.).  Der Trainer und Coach Der Trainer führt die einzelnen Module (Module 1 – 3) mit den Teilnehmer und Teilnehmerinnenn durch. Er erarbeitet die Inhalte, Methoden und Leitfäden für die Vorbereitung, Durchführung und Nachbereitung sowohl für die Module als auch für die Hospitationen. Er verteilt Aufgaben, gibt  Anregungen und Rückmeldungen zur Arbeit der Gruppe sowie individuelles Feedback. Er steht in engem Austausch mit der Fort- u. Weiterbildung.  Die Fort- u. Weiterbildung Die  Fort- u. Weiterbildung ist Auftraggeber und verantwortlich für die Steuerung des Gesamtprozesses. Sie ist der Ansprechpartner und verbindendes Glied für die Programmbeteiligten. Sie plant und führt die Infoveranstaltung  für die entsendenden Führungskräfte durch und ist Ansprechpartner für die Trainer bei Fragen der Programmausgestaltung. Sie unterstützt die Teilnehmer und Teilnehmerinnen während des Programms (insbesondere zum Thema Hospitation) und berät bei Fragen zur individuellen Weiterentwicklung.  .</vt:lpstr>
      <vt:lpstr>  Zeitinvestition für den Mitarbeiter:  6,5 Tage Präsenzveranstaltung, 5 Stunden Webinare, 3 Stunden Gesundheitsvortrag Online, 2 Tage für Hospitationen   Kosten bei 14 TN = € 750,00 pro Person für den Gesamtprozess   incl. aller Vorbereitungsarbeiten und  ausführlichen TN Unterlagen, inclusive TMS –Profil   </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Kompass</dc:title>
  <dc:creator>CTC</dc:creator>
  <cp:lastModifiedBy>Anita</cp:lastModifiedBy>
  <cp:revision>490</cp:revision>
  <dcterms:created xsi:type="dcterms:W3CDTF">2008-07-09T13:24:12Z</dcterms:created>
  <dcterms:modified xsi:type="dcterms:W3CDTF">2016-04-06T11:31:26Z</dcterms:modified>
</cp:coreProperties>
</file>